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8.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1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7.xml" ContentType="application/vnd.openxmlformats-officedocument.presentationml.notesSlide+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diagrams/drawing1.xml" ContentType="application/vnd.ms-office.drawingml.diagramDrawing+xml"/>
  <Override PartName="/ppt/diagrams/quickStyle1.xml" ContentType="application/vnd.openxmlformats-officedocument.drawingml.diagramStyle+xml"/>
  <Override PartName="/ppt/diagrams/layout3.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1.xml" ContentType="application/vnd.openxmlformats-officedocument.drawingml.diagramLayout+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colors1.xml" ContentType="application/vnd.openxmlformats-officedocument.drawingml.diagramColors+xml"/>
  <Override PartName="/ppt/diagrams/drawing2.xml" ContentType="application/vnd.ms-office.drawingml.diagramDrawing+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79" r:id="rId1"/>
  </p:sldMasterIdLst>
  <p:notesMasterIdLst>
    <p:notesMasterId r:id="rId20"/>
  </p:notesMasterIdLst>
  <p:handoutMasterIdLst>
    <p:handoutMasterId r:id="rId21"/>
  </p:handoutMasterIdLst>
  <p:sldIdLst>
    <p:sldId id="256" r:id="rId2"/>
    <p:sldId id="370" r:id="rId3"/>
    <p:sldId id="377" r:id="rId4"/>
    <p:sldId id="378" r:id="rId5"/>
    <p:sldId id="379" r:id="rId6"/>
    <p:sldId id="380" r:id="rId7"/>
    <p:sldId id="381" r:id="rId8"/>
    <p:sldId id="382" r:id="rId9"/>
    <p:sldId id="383" r:id="rId10"/>
    <p:sldId id="384" r:id="rId11"/>
    <p:sldId id="385" r:id="rId12"/>
    <p:sldId id="386" r:id="rId13"/>
    <p:sldId id="387" r:id="rId14"/>
    <p:sldId id="389" r:id="rId15"/>
    <p:sldId id="388" r:id="rId16"/>
    <p:sldId id="390" r:id="rId17"/>
    <p:sldId id="391" r:id="rId18"/>
    <p:sldId id="361" r:id="rId19"/>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a:srgbClr val="FFFFFF"/>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79712" autoAdjust="0"/>
  </p:normalViewPr>
  <p:slideViewPr>
    <p:cSldViewPr>
      <p:cViewPr varScale="1">
        <p:scale>
          <a:sx n="124" d="100"/>
          <a:sy n="124" d="100"/>
        </p:scale>
        <p:origin x="114" y="366"/>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267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D0AAF4-C039-4DD1-82AC-3D028162F08D}" type="doc">
      <dgm:prSet loTypeId="urn:microsoft.com/office/officeart/2005/8/layout/hList6" loCatId="list" qsTypeId="urn:microsoft.com/office/officeart/2005/8/quickstyle/simple4" qsCatId="simple" csTypeId="urn:microsoft.com/office/officeart/2005/8/colors/accent3_4" csCatId="accent3" phldr="1"/>
      <dgm:spPr/>
      <dgm:t>
        <a:bodyPr/>
        <a:lstStyle/>
        <a:p>
          <a:endParaRPr lang="en-GB"/>
        </a:p>
      </dgm:t>
    </dgm:pt>
    <dgm:pt modelId="{74CE275E-F3FF-4D75-BFB7-5079C83240BB}">
      <dgm:prSet phldrT="[Text]"/>
      <dgm:spPr/>
      <dgm:t>
        <a:bodyPr/>
        <a:lstStyle/>
        <a:p>
          <a:r>
            <a:rPr lang="en-GB" dirty="0" smtClean="0"/>
            <a:t>Static Storage</a:t>
          </a:r>
          <a:endParaRPr lang="en-GB" dirty="0"/>
        </a:p>
      </dgm:t>
    </dgm:pt>
    <dgm:pt modelId="{735D1A3C-8443-42CD-84FC-DEBE89C123CC}" type="parTrans" cxnId="{A83DB8A9-38F8-47F9-AC71-9E1CC4034874}">
      <dgm:prSet/>
      <dgm:spPr/>
      <dgm:t>
        <a:bodyPr/>
        <a:lstStyle/>
        <a:p>
          <a:endParaRPr lang="en-GB"/>
        </a:p>
      </dgm:t>
    </dgm:pt>
    <dgm:pt modelId="{6672CF6C-3F05-435F-B27B-2B68F08CF8CA}" type="sibTrans" cxnId="{A83DB8A9-38F8-47F9-AC71-9E1CC4034874}">
      <dgm:prSet/>
      <dgm:spPr/>
      <dgm:t>
        <a:bodyPr/>
        <a:lstStyle/>
        <a:p>
          <a:endParaRPr lang="en-GB"/>
        </a:p>
      </dgm:t>
    </dgm:pt>
    <dgm:pt modelId="{FFAF73ED-0388-481C-B4EC-B17A00103B30}">
      <dgm:prSet phldrT="[Text]"/>
      <dgm:spPr/>
      <dgm:t>
        <a:bodyPr/>
        <a:lstStyle/>
        <a:p>
          <a:r>
            <a:rPr lang="en-GB" dirty="0" smtClean="0"/>
            <a:t>Dynamic Storage (heap)</a:t>
          </a:r>
          <a:endParaRPr lang="en-GB" dirty="0"/>
        </a:p>
      </dgm:t>
    </dgm:pt>
    <dgm:pt modelId="{1494E1F7-6864-46D0-AA3E-459382FDBE93}" type="parTrans" cxnId="{0CF5E26B-FC67-4AAD-B4FA-D2CF2FE32149}">
      <dgm:prSet/>
      <dgm:spPr/>
      <dgm:t>
        <a:bodyPr/>
        <a:lstStyle/>
        <a:p>
          <a:endParaRPr lang="en-GB"/>
        </a:p>
      </dgm:t>
    </dgm:pt>
    <dgm:pt modelId="{6DFA6A6D-09D3-42AD-B1FF-6D66ED756204}" type="sibTrans" cxnId="{0CF5E26B-FC67-4AAD-B4FA-D2CF2FE32149}">
      <dgm:prSet/>
      <dgm:spPr/>
      <dgm:t>
        <a:bodyPr/>
        <a:lstStyle/>
        <a:p>
          <a:endParaRPr lang="en-GB"/>
        </a:p>
      </dgm:t>
    </dgm:pt>
    <dgm:pt modelId="{E9A60830-B5D6-4E46-A5AB-3D728F0B294E}">
      <dgm:prSet phldrT="[Text]"/>
      <dgm:spPr/>
      <dgm:t>
        <a:bodyPr/>
        <a:lstStyle/>
        <a:p>
          <a:r>
            <a:rPr lang="en-GB" dirty="0" smtClean="0">
              <a:latin typeface="Calibri" pitchFamily="34" charset="0"/>
            </a:rPr>
            <a:t>Automatic Storage (stack)</a:t>
          </a:r>
          <a:endParaRPr lang="en-GB" dirty="0"/>
        </a:p>
      </dgm:t>
    </dgm:pt>
    <dgm:pt modelId="{D2005E62-8C98-49AE-8918-99552E7B66EC}" type="parTrans" cxnId="{7F7BECCB-9314-4600-8D0B-1A0FB4C7CBCA}">
      <dgm:prSet/>
      <dgm:spPr/>
      <dgm:t>
        <a:bodyPr/>
        <a:lstStyle/>
        <a:p>
          <a:endParaRPr lang="en-GB"/>
        </a:p>
      </dgm:t>
    </dgm:pt>
    <dgm:pt modelId="{6EABEEE1-28E1-4A00-BEBE-93C6FEA4602D}" type="sibTrans" cxnId="{7F7BECCB-9314-4600-8D0B-1A0FB4C7CBCA}">
      <dgm:prSet/>
      <dgm:spPr/>
      <dgm:t>
        <a:bodyPr/>
        <a:lstStyle/>
        <a:p>
          <a:endParaRPr lang="en-GB"/>
        </a:p>
      </dgm:t>
    </dgm:pt>
    <dgm:pt modelId="{7B725C6E-FFCA-45F9-991E-18C0E64C1A48}" type="pres">
      <dgm:prSet presAssocID="{D3D0AAF4-C039-4DD1-82AC-3D028162F08D}" presName="Name0" presStyleCnt="0">
        <dgm:presLayoutVars>
          <dgm:dir/>
          <dgm:resizeHandles val="exact"/>
        </dgm:presLayoutVars>
      </dgm:prSet>
      <dgm:spPr/>
      <dgm:t>
        <a:bodyPr/>
        <a:lstStyle/>
        <a:p>
          <a:endParaRPr lang="en-GB"/>
        </a:p>
      </dgm:t>
    </dgm:pt>
    <dgm:pt modelId="{B390EFAD-50F6-4D49-802B-C26CD92FC716}" type="pres">
      <dgm:prSet presAssocID="{74CE275E-F3FF-4D75-BFB7-5079C83240BB}" presName="node" presStyleLbl="node1" presStyleIdx="0" presStyleCnt="3">
        <dgm:presLayoutVars>
          <dgm:bulletEnabled val="1"/>
        </dgm:presLayoutVars>
      </dgm:prSet>
      <dgm:spPr/>
      <dgm:t>
        <a:bodyPr/>
        <a:lstStyle/>
        <a:p>
          <a:endParaRPr lang="en-GB"/>
        </a:p>
      </dgm:t>
    </dgm:pt>
    <dgm:pt modelId="{60D53CEF-06FE-4509-A706-7B1D061B20A4}" type="pres">
      <dgm:prSet presAssocID="{6672CF6C-3F05-435F-B27B-2B68F08CF8CA}" presName="sibTrans" presStyleCnt="0"/>
      <dgm:spPr/>
    </dgm:pt>
    <dgm:pt modelId="{A301111C-DF98-401F-9618-0BE3965BA8A7}" type="pres">
      <dgm:prSet presAssocID="{FFAF73ED-0388-481C-B4EC-B17A00103B30}" presName="node" presStyleLbl="node1" presStyleIdx="1" presStyleCnt="3">
        <dgm:presLayoutVars>
          <dgm:bulletEnabled val="1"/>
        </dgm:presLayoutVars>
      </dgm:prSet>
      <dgm:spPr/>
      <dgm:t>
        <a:bodyPr/>
        <a:lstStyle/>
        <a:p>
          <a:endParaRPr lang="en-GB"/>
        </a:p>
      </dgm:t>
    </dgm:pt>
    <dgm:pt modelId="{C2BFAA1F-4AE7-4105-AF55-DFC660EC6426}" type="pres">
      <dgm:prSet presAssocID="{6DFA6A6D-09D3-42AD-B1FF-6D66ED756204}" presName="sibTrans" presStyleCnt="0"/>
      <dgm:spPr/>
    </dgm:pt>
    <dgm:pt modelId="{ED77E0B0-9E74-4FD2-91B2-7C848ABF43FF}" type="pres">
      <dgm:prSet presAssocID="{E9A60830-B5D6-4E46-A5AB-3D728F0B294E}" presName="node" presStyleLbl="node1" presStyleIdx="2" presStyleCnt="3">
        <dgm:presLayoutVars>
          <dgm:bulletEnabled val="1"/>
        </dgm:presLayoutVars>
      </dgm:prSet>
      <dgm:spPr/>
      <dgm:t>
        <a:bodyPr/>
        <a:lstStyle/>
        <a:p>
          <a:endParaRPr lang="en-GB"/>
        </a:p>
      </dgm:t>
    </dgm:pt>
  </dgm:ptLst>
  <dgm:cxnLst>
    <dgm:cxn modelId="{F7757078-9F8D-43E6-B201-BCEF7E44773E}" type="presOf" srcId="{E9A60830-B5D6-4E46-A5AB-3D728F0B294E}" destId="{ED77E0B0-9E74-4FD2-91B2-7C848ABF43FF}" srcOrd="0" destOrd="0" presId="urn:microsoft.com/office/officeart/2005/8/layout/hList6"/>
    <dgm:cxn modelId="{0CF5E26B-FC67-4AAD-B4FA-D2CF2FE32149}" srcId="{D3D0AAF4-C039-4DD1-82AC-3D028162F08D}" destId="{FFAF73ED-0388-481C-B4EC-B17A00103B30}" srcOrd="1" destOrd="0" parTransId="{1494E1F7-6864-46D0-AA3E-459382FDBE93}" sibTransId="{6DFA6A6D-09D3-42AD-B1FF-6D66ED756204}"/>
    <dgm:cxn modelId="{6AD7D6C7-3E25-4C74-B905-ADA8AB3CE6D1}" type="presOf" srcId="{74CE275E-F3FF-4D75-BFB7-5079C83240BB}" destId="{B390EFAD-50F6-4D49-802B-C26CD92FC716}" srcOrd="0" destOrd="0" presId="urn:microsoft.com/office/officeart/2005/8/layout/hList6"/>
    <dgm:cxn modelId="{67D04097-A09C-4B3A-BD1F-AA6158BAEAF2}" type="presOf" srcId="{D3D0AAF4-C039-4DD1-82AC-3D028162F08D}" destId="{7B725C6E-FFCA-45F9-991E-18C0E64C1A48}" srcOrd="0" destOrd="0" presId="urn:microsoft.com/office/officeart/2005/8/layout/hList6"/>
    <dgm:cxn modelId="{A83DB8A9-38F8-47F9-AC71-9E1CC4034874}" srcId="{D3D0AAF4-C039-4DD1-82AC-3D028162F08D}" destId="{74CE275E-F3FF-4D75-BFB7-5079C83240BB}" srcOrd="0" destOrd="0" parTransId="{735D1A3C-8443-42CD-84FC-DEBE89C123CC}" sibTransId="{6672CF6C-3F05-435F-B27B-2B68F08CF8CA}"/>
    <dgm:cxn modelId="{16353FA4-E2D7-48C3-A9B6-91ABDC59CCE0}" type="presOf" srcId="{FFAF73ED-0388-481C-B4EC-B17A00103B30}" destId="{A301111C-DF98-401F-9618-0BE3965BA8A7}" srcOrd="0" destOrd="0" presId="urn:microsoft.com/office/officeart/2005/8/layout/hList6"/>
    <dgm:cxn modelId="{7F7BECCB-9314-4600-8D0B-1A0FB4C7CBCA}" srcId="{D3D0AAF4-C039-4DD1-82AC-3D028162F08D}" destId="{E9A60830-B5D6-4E46-A5AB-3D728F0B294E}" srcOrd="2" destOrd="0" parTransId="{D2005E62-8C98-49AE-8918-99552E7B66EC}" sibTransId="{6EABEEE1-28E1-4A00-BEBE-93C6FEA4602D}"/>
    <dgm:cxn modelId="{3D426B1E-9FFC-478C-A028-A9E550840B64}" type="presParOf" srcId="{7B725C6E-FFCA-45F9-991E-18C0E64C1A48}" destId="{B390EFAD-50F6-4D49-802B-C26CD92FC716}" srcOrd="0" destOrd="0" presId="urn:microsoft.com/office/officeart/2005/8/layout/hList6"/>
    <dgm:cxn modelId="{B8D54862-03D4-4370-BDAA-9A3358576E99}" type="presParOf" srcId="{7B725C6E-FFCA-45F9-991E-18C0E64C1A48}" destId="{60D53CEF-06FE-4509-A706-7B1D061B20A4}" srcOrd="1" destOrd="0" presId="urn:microsoft.com/office/officeart/2005/8/layout/hList6"/>
    <dgm:cxn modelId="{91D835A3-EB45-42D9-9CD4-446611482467}" type="presParOf" srcId="{7B725C6E-FFCA-45F9-991E-18C0E64C1A48}" destId="{A301111C-DF98-401F-9618-0BE3965BA8A7}" srcOrd="2" destOrd="0" presId="urn:microsoft.com/office/officeart/2005/8/layout/hList6"/>
    <dgm:cxn modelId="{919AFD7C-F584-44A0-A1E2-44AE7CAC0822}" type="presParOf" srcId="{7B725C6E-FFCA-45F9-991E-18C0E64C1A48}" destId="{C2BFAA1F-4AE7-4105-AF55-DFC660EC6426}" srcOrd="3" destOrd="0" presId="urn:microsoft.com/office/officeart/2005/8/layout/hList6"/>
    <dgm:cxn modelId="{6F551EE9-31CB-4759-913A-92E1FF4A3ED7}" type="presParOf" srcId="{7B725C6E-FFCA-45F9-991E-18C0E64C1A48}" destId="{ED77E0B0-9E74-4FD2-91B2-7C848ABF43FF}"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1552B0-102C-4352-BB3A-51A917C1295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70E8C07A-D189-4D97-B3BF-563F8266E335}">
      <dgm:prSet phldrT="[Text]" custT="1"/>
      <dgm:spPr>
        <a:solidFill>
          <a:schemeClr val="accent3">
            <a:lumMod val="50000"/>
          </a:schemeClr>
        </a:solidFill>
      </dgm:spPr>
      <dgm:t>
        <a:bodyPr/>
        <a:lstStyle/>
        <a:p>
          <a:r>
            <a:rPr lang="en-GB" sz="3200" dirty="0" smtClean="0">
              <a:solidFill>
                <a:schemeClr val="bg1"/>
              </a:solidFill>
              <a:effectLst/>
              <a:latin typeface="+mn-lt"/>
              <a:ea typeface="+mn-ea"/>
              <a:cs typeface="+mn-cs"/>
            </a:rPr>
            <a:t>Scope</a:t>
          </a:r>
          <a:endParaRPr lang="en-GB" sz="3200" dirty="0">
            <a:solidFill>
              <a:schemeClr val="bg1"/>
            </a:solidFill>
          </a:endParaRPr>
        </a:p>
      </dgm:t>
    </dgm:pt>
    <dgm:pt modelId="{44AE1509-6D89-4215-9AB9-64574E61594E}" type="parTrans" cxnId="{D9C0D772-586B-4BA0-9714-1C344FE78FEE}">
      <dgm:prSet/>
      <dgm:spPr/>
      <dgm:t>
        <a:bodyPr/>
        <a:lstStyle/>
        <a:p>
          <a:endParaRPr lang="en-GB"/>
        </a:p>
      </dgm:t>
    </dgm:pt>
    <dgm:pt modelId="{E00EFE96-E34A-4959-A5D4-2F937386E36C}" type="sibTrans" cxnId="{D9C0D772-586B-4BA0-9714-1C344FE78FEE}">
      <dgm:prSet/>
      <dgm:spPr/>
      <dgm:t>
        <a:bodyPr/>
        <a:lstStyle/>
        <a:p>
          <a:endParaRPr lang="en-GB"/>
        </a:p>
      </dgm:t>
    </dgm:pt>
    <dgm:pt modelId="{190C9B04-05E9-4834-9A5F-BD19839923FE}">
      <dgm:prSet phldrT="[Text]" custT="1"/>
      <dgm:spPr>
        <a:solidFill>
          <a:schemeClr val="accent3">
            <a:lumMod val="50000"/>
          </a:schemeClr>
        </a:solidFill>
      </dgm:spPr>
      <dgm:t>
        <a:bodyPr/>
        <a:lstStyle/>
        <a:p>
          <a:r>
            <a:rPr lang="en-GB" sz="3200" dirty="0" smtClean="0">
              <a:solidFill>
                <a:schemeClr val="bg1"/>
              </a:solidFill>
              <a:effectLst/>
              <a:latin typeface="+mn-lt"/>
              <a:ea typeface="+mn-ea"/>
              <a:cs typeface="+mn-cs"/>
            </a:rPr>
            <a:t>Linkage</a:t>
          </a:r>
          <a:endParaRPr lang="en-GB" sz="3200" dirty="0">
            <a:solidFill>
              <a:schemeClr val="bg1"/>
            </a:solidFill>
          </a:endParaRPr>
        </a:p>
      </dgm:t>
    </dgm:pt>
    <dgm:pt modelId="{CB3BB605-7179-4ED4-8AE3-D502ABFD0B0F}" type="parTrans" cxnId="{4B6DAE7C-FC06-4C7E-83A6-5C96DFE1D139}">
      <dgm:prSet/>
      <dgm:spPr/>
      <dgm:t>
        <a:bodyPr/>
        <a:lstStyle/>
        <a:p>
          <a:endParaRPr lang="en-GB"/>
        </a:p>
      </dgm:t>
    </dgm:pt>
    <dgm:pt modelId="{D28CD6D6-BC5B-49BD-A56A-B2E845D6EA84}" type="sibTrans" cxnId="{4B6DAE7C-FC06-4C7E-83A6-5C96DFE1D139}">
      <dgm:prSet/>
      <dgm:spPr/>
      <dgm:t>
        <a:bodyPr/>
        <a:lstStyle/>
        <a:p>
          <a:endParaRPr lang="en-GB"/>
        </a:p>
      </dgm:t>
    </dgm:pt>
    <dgm:pt modelId="{45D20F4D-BEE0-4947-AA38-D230CB996CF6}">
      <dgm:prSet phldrT="[Text]" custT="1"/>
      <dgm:spPr>
        <a:ln>
          <a:solidFill>
            <a:schemeClr val="accent3">
              <a:lumMod val="50000"/>
            </a:schemeClr>
          </a:solidFill>
        </a:ln>
      </dgm:spPr>
      <dgm:t>
        <a:bodyPr/>
        <a:lstStyle/>
        <a:p>
          <a:r>
            <a:rPr lang="en-GB" sz="1800" dirty="0" smtClean="0">
              <a:solidFill>
                <a:schemeClr val="tx1">
                  <a:lumMod val="85000"/>
                  <a:lumOff val="15000"/>
                </a:schemeClr>
              </a:solidFill>
              <a:latin typeface="Calibri" pitchFamily="34" charset="0"/>
            </a:rPr>
            <a:t>Defines the variables visible within the compiled file.  </a:t>
          </a:r>
          <a:r>
            <a:rPr lang="en-GB" sz="1800" b="1" dirty="0" smtClean="0">
              <a:solidFill>
                <a:schemeClr val="tx1">
                  <a:lumMod val="85000"/>
                  <a:lumOff val="15000"/>
                </a:schemeClr>
              </a:solidFill>
              <a:latin typeface="Calibri" pitchFamily="34" charset="0"/>
            </a:rPr>
            <a:t>Global scope</a:t>
          </a:r>
          <a:r>
            <a:rPr lang="en-GB" sz="1800" dirty="0" smtClean="0">
              <a:solidFill>
                <a:schemeClr val="tx1">
                  <a:lumMod val="85000"/>
                  <a:lumOff val="15000"/>
                </a:schemeClr>
              </a:solidFill>
              <a:latin typeface="Calibri" pitchFamily="34" charset="0"/>
            </a:rPr>
            <a:t>: known throughout the file after the point of definition. </a:t>
          </a:r>
          <a:r>
            <a:rPr lang="en-GB" sz="1800" b="1" dirty="0" smtClean="0">
              <a:solidFill>
                <a:schemeClr val="tx1">
                  <a:lumMod val="85000"/>
                  <a:lumOff val="15000"/>
                </a:schemeClr>
              </a:solidFill>
              <a:latin typeface="Calibri" pitchFamily="34" charset="0"/>
            </a:rPr>
            <a:t>Local scope</a:t>
          </a:r>
          <a:r>
            <a:rPr lang="en-GB" sz="1800" dirty="0" smtClean="0">
              <a:solidFill>
                <a:schemeClr val="tx1">
                  <a:lumMod val="85000"/>
                  <a:lumOff val="15000"/>
                </a:schemeClr>
              </a:solidFill>
              <a:latin typeface="Calibri" pitchFamily="34" charset="0"/>
            </a:rPr>
            <a:t>: only known within the defining block.</a:t>
          </a:r>
          <a:endParaRPr lang="en-GB" sz="1800" dirty="0">
            <a:latin typeface="Calibri" pitchFamily="34" charset="0"/>
          </a:endParaRPr>
        </a:p>
      </dgm:t>
    </dgm:pt>
    <dgm:pt modelId="{96F99C70-1C63-4421-A5F9-604EEDF94536}" type="parTrans" cxnId="{B1E428F9-2499-4FBC-90B7-BB1D2386A865}">
      <dgm:prSet/>
      <dgm:spPr>
        <a:ln>
          <a:solidFill>
            <a:schemeClr val="accent3">
              <a:lumMod val="50000"/>
            </a:schemeClr>
          </a:solidFill>
        </a:ln>
      </dgm:spPr>
      <dgm:t>
        <a:bodyPr/>
        <a:lstStyle/>
        <a:p>
          <a:endParaRPr lang="en-GB"/>
        </a:p>
      </dgm:t>
    </dgm:pt>
    <dgm:pt modelId="{F73050B3-0ED6-45C9-8CA1-B0B4B01E9BE0}" type="sibTrans" cxnId="{B1E428F9-2499-4FBC-90B7-BB1D2386A865}">
      <dgm:prSet/>
      <dgm:spPr/>
      <dgm:t>
        <a:bodyPr/>
        <a:lstStyle/>
        <a:p>
          <a:endParaRPr lang="en-GB"/>
        </a:p>
      </dgm:t>
    </dgm:pt>
    <dgm:pt modelId="{D74505DB-599B-4650-ACBC-50AE78871365}">
      <dgm:prSet phldrT="[Text]" custT="1"/>
      <dgm:spPr>
        <a:ln>
          <a:solidFill>
            <a:schemeClr val="accent3">
              <a:lumMod val="50000"/>
            </a:schemeClr>
          </a:solidFill>
        </a:ln>
      </dgm:spPr>
      <dgm:t>
        <a:bodyPr/>
        <a:lstStyle/>
        <a:p>
          <a:r>
            <a:rPr lang="en-GB" sz="1800" dirty="0" smtClean="0">
              <a:solidFill>
                <a:schemeClr val="tx1">
                  <a:lumMod val="85000"/>
                  <a:lumOff val="15000"/>
                </a:schemeClr>
              </a:solidFill>
              <a:latin typeface="Calibri" pitchFamily="34" charset="0"/>
            </a:rPr>
            <a:t>Linkage defines how a name can be shared across different units (compiled files).  </a:t>
          </a:r>
          <a:r>
            <a:rPr lang="en-GB" sz="1800" b="1" dirty="0" smtClean="0">
              <a:solidFill>
                <a:schemeClr val="tx1">
                  <a:lumMod val="85000"/>
                  <a:lumOff val="15000"/>
                </a:schemeClr>
              </a:solidFill>
              <a:latin typeface="Calibri" pitchFamily="34" charset="0"/>
            </a:rPr>
            <a:t>External linkage</a:t>
          </a:r>
          <a:r>
            <a:rPr lang="en-GB" sz="1800" dirty="0" smtClean="0">
              <a:solidFill>
                <a:schemeClr val="tx1">
                  <a:lumMod val="85000"/>
                  <a:lumOff val="15000"/>
                </a:schemeClr>
              </a:solidFill>
              <a:latin typeface="Calibri" pitchFamily="34" charset="0"/>
            </a:rPr>
            <a:t>: shared across units. </a:t>
          </a:r>
          <a:r>
            <a:rPr lang="en-GB" sz="1800" b="1" dirty="0" smtClean="0">
              <a:solidFill>
                <a:schemeClr val="tx1">
                  <a:lumMod val="85000"/>
                  <a:lumOff val="15000"/>
                </a:schemeClr>
              </a:solidFill>
              <a:latin typeface="Calibri" pitchFamily="34" charset="0"/>
            </a:rPr>
            <a:t>Internal linkage</a:t>
          </a:r>
          <a:r>
            <a:rPr lang="en-GB" sz="1800" dirty="0" smtClean="0">
              <a:solidFill>
                <a:schemeClr val="tx1">
                  <a:lumMod val="85000"/>
                  <a:lumOff val="15000"/>
                </a:schemeClr>
              </a:solidFill>
              <a:latin typeface="Calibri" pitchFamily="34" charset="0"/>
            </a:rPr>
            <a:t>: only within a single unit.</a:t>
          </a:r>
          <a:endParaRPr lang="en-GB" sz="1800" dirty="0">
            <a:latin typeface="Calibri" pitchFamily="34" charset="0"/>
          </a:endParaRPr>
        </a:p>
      </dgm:t>
    </dgm:pt>
    <dgm:pt modelId="{72C62EF3-DC8C-4025-A61C-F3DA4E16729D}" type="parTrans" cxnId="{94BA1375-924E-4FC6-BA0B-BC53F4C5DEE5}">
      <dgm:prSet/>
      <dgm:spPr>
        <a:ln>
          <a:solidFill>
            <a:schemeClr val="accent3">
              <a:lumMod val="50000"/>
            </a:schemeClr>
          </a:solidFill>
        </a:ln>
      </dgm:spPr>
      <dgm:t>
        <a:bodyPr/>
        <a:lstStyle/>
        <a:p>
          <a:endParaRPr lang="en-GB"/>
        </a:p>
      </dgm:t>
    </dgm:pt>
    <dgm:pt modelId="{B0162EA8-3B21-4120-8F90-AEBD230DCDAC}" type="sibTrans" cxnId="{94BA1375-924E-4FC6-BA0B-BC53F4C5DEE5}">
      <dgm:prSet/>
      <dgm:spPr/>
      <dgm:t>
        <a:bodyPr/>
        <a:lstStyle/>
        <a:p>
          <a:endParaRPr lang="en-GB"/>
        </a:p>
      </dgm:t>
    </dgm:pt>
    <dgm:pt modelId="{69F28679-05D0-406B-BA43-09B7E7F4A9D8}" type="pres">
      <dgm:prSet presAssocID="{841552B0-102C-4352-BB3A-51A917C12956}" presName="diagram" presStyleCnt="0">
        <dgm:presLayoutVars>
          <dgm:chPref val="1"/>
          <dgm:dir/>
          <dgm:animOne val="branch"/>
          <dgm:animLvl val="lvl"/>
          <dgm:resizeHandles/>
        </dgm:presLayoutVars>
      </dgm:prSet>
      <dgm:spPr/>
      <dgm:t>
        <a:bodyPr/>
        <a:lstStyle/>
        <a:p>
          <a:endParaRPr lang="en-GB"/>
        </a:p>
      </dgm:t>
    </dgm:pt>
    <dgm:pt modelId="{3E976A50-692D-423F-867D-A03A72B8CEB4}" type="pres">
      <dgm:prSet presAssocID="{70E8C07A-D189-4D97-B3BF-563F8266E335}" presName="root" presStyleCnt="0"/>
      <dgm:spPr/>
    </dgm:pt>
    <dgm:pt modelId="{B91E4F32-3674-4734-88F6-A44E83EEC617}" type="pres">
      <dgm:prSet presAssocID="{70E8C07A-D189-4D97-B3BF-563F8266E335}" presName="rootComposite" presStyleCnt="0"/>
      <dgm:spPr/>
    </dgm:pt>
    <dgm:pt modelId="{4213F0A7-D809-465B-8B90-C8B1B126C747}" type="pres">
      <dgm:prSet presAssocID="{70E8C07A-D189-4D97-B3BF-563F8266E335}" presName="rootText" presStyleLbl="node1" presStyleIdx="0" presStyleCnt="2" custScaleY="50624" custLinFactNeighborX="-6332"/>
      <dgm:spPr/>
      <dgm:t>
        <a:bodyPr/>
        <a:lstStyle/>
        <a:p>
          <a:endParaRPr lang="en-GB"/>
        </a:p>
      </dgm:t>
    </dgm:pt>
    <dgm:pt modelId="{681103EB-FF71-4DF6-94B9-B1C8BD1F1C05}" type="pres">
      <dgm:prSet presAssocID="{70E8C07A-D189-4D97-B3BF-563F8266E335}" presName="rootConnector" presStyleLbl="node1" presStyleIdx="0" presStyleCnt="2"/>
      <dgm:spPr/>
      <dgm:t>
        <a:bodyPr/>
        <a:lstStyle/>
        <a:p>
          <a:endParaRPr lang="en-GB"/>
        </a:p>
      </dgm:t>
    </dgm:pt>
    <dgm:pt modelId="{C5DF7F7F-963C-48D7-9DBB-B6873BDAA91F}" type="pres">
      <dgm:prSet presAssocID="{70E8C07A-D189-4D97-B3BF-563F8266E335}" presName="childShape" presStyleCnt="0"/>
      <dgm:spPr/>
    </dgm:pt>
    <dgm:pt modelId="{9DE03DC0-099F-4E2F-BF5A-E38BCE1BFE91}" type="pres">
      <dgm:prSet presAssocID="{96F99C70-1C63-4421-A5F9-604EEDF94536}" presName="Name13" presStyleLbl="parChTrans1D2" presStyleIdx="0" presStyleCnt="2"/>
      <dgm:spPr/>
      <dgm:t>
        <a:bodyPr/>
        <a:lstStyle/>
        <a:p>
          <a:endParaRPr lang="en-GB"/>
        </a:p>
      </dgm:t>
    </dgm:pt>
    <dgm:pt modelId="{3B74062C-C4E1-44F0-AE7C-2E83EF326E4B}" type="pres">
      <dgm:prSet presAssocID="{45D20F4D-BEE0-4947-AA38-D230CB996CF6}" presName="childText" presStyleLbl="bgAcc1" presStyleIdx="0" presStyleCnt="2" custScaleX="152251" custScaleY="131406" custLinFactNeighborX="-7555" custLinFactNeighborY="36">
        <dgm:presLayoutVars>
          <dgm:bulletEnabled val="1"/>
        </dgm:presLayoutVars>
      </dgm:prSet>
      <dgm:spPr/>
      <dgm:t>
        <a:bodyPr/>
        <a:lstStyle/>
        <a:p>
          <a:endParaRPr lang="en-GB"/>
        </a:p>
      </dgm:t>
    </dgm:pt>
    <dgm:pt modelId="{B33DCC42-1428-483B-B527-BADFB4E0BF75}" type="pres">
      <dgm:prSet presAssocID="{190C9B04-05E9-4834-9A5F-BD19839923FE}" presName="root" presStyleCnt="0"/>
      <dgm:spPr/>
    </dgm:pt>
    <dgm:pt modelId="{7ACD3072-3500-42FE-B445-478B3FCE1FE7}" type="pres">
      <dgm:prSet presAssocID="{190C9B04-05E9-4834-9A5F-BD19839923FE}" presName="rootComposite" presStyleCnt="0"/>
      <dgm:spPr/>
    </dgm:pt>
    <dgm:pt modelId="{B1D9099E-EAB7-41D8-B352-4814ED8F5716}" type="pres">
      <dgm:prSet presAssocID="{190C9B04-05E9-4834-9A5F-BD19839923FE}" presName="rootText" presStyleLbl="node1" presStyleIdx="1" presStyleCnt="2" custScaleY="50624" custLinFactNeighborX="-3256"/>
      <dgm:spPr/>
      <dgm:t>
        <a:bodyPr/>
        <a:lstStyle/>
        <a:p>
          <a:endParaRPr lang="en-GB"/>
        </a:p>
      </dgm:t>
    </dgm:pt>
    <dgm:pt modelId="{2C2B58E8-4C90-4305-A127-F1133AF425C6}" type="pres">
      <dgm:prSet presAssocID="{190C9B04-05E9-4834-9A5F-BD19839923FE}" presName="rootConnector" presStyleLbl="node1" presStyleIdx="1" presStyleCnt="2"/>
      <dgm:spPr/>
      <dgm:t>
        <a:bodyPr/>
        <a:lstStyle/>
        <a:p>
          <a:endParaRPr lang="en-GB"/>
        </a:p>
      </dgm:t>
    </dgm:pt>
    <dgm:pt modelId="{691A01E8-AD74-459F-8267-A6A6EB567298}" type="pres">
      <dgm:prSet presAssocID="{190C9B04-05E9-4834-9A5F-BD19839923FE}" presName="childShape" presStyleCnt="0"/>
      <dgm:spPr/>
    </dgm:pt>
    <dgm:pt modelId="{BA257EFE-50FF-4163-B052-742F226A92C4}" type="pres">
      <dgm:prSet presAssocID="{72C62EF3-DC8C-4025-A61C-F3DA4E16729D}" presName="Name13" presStyleLbl="parChTrans1D2" presStyleIdx="1" presStyleCnt="2"/>
      <dgm:spPr/>
      <dgm:t>
        <a:bodyPr/>
        <a:lstStyle/>
        <a:p>
          <a:endParaRPr lang="en-GB"/>
        </a:p>
      </dgm:t>
    </dgm:pt>
    <dgm:pt modelId="{9922739C-45F5-4404-816B-9956716F9D8A}" type="pres">
      <dgm:prSet presAssocID="{D74505DB-599B-4650-ACBC-50AE78871365}" presName="childText" presStyleLbl="bgAcc1" presStyleIdx="1" presStyleCnt="2" custScaleX="152251" custScaleY="131406" custLinFactNeighborX="-4067">
        <dgm:presLayoutVars>
          <dgm:bulletEnabled val="1"/>
        </dgm:presLayoutVars>
      </dgm:prSet>
      <dgm:spPr/>
      <dgm:t>
        <a:bodyPr/>
        <a:lstStyle/>
        <a:p>
          <a:endParaRPr lang="en-GB"/>
        </a:p>
      </dgm:t>
    </dgm:pt>
  </dgm:ptLst>
  <dgm:cxnLst>
    <dgm:cxn modelId="{EEDC4EED-8CDB-4EBB-9782-DD889AC3BFF9}" type="presOf" srcId="{841552B0-102C-4352-BB3A-51A917C12956}" destId="{69F28679-05D0-406B-BA43-09B7E7F4A9D8}" srcOrd="0" destOrd="0" presId="urn:microsoft.com/office/officeart/2005/8/layout/hierarchy3"/>
    <dgm:cxn modelId="{59332CD5-B654-4D1A-BF33-27648B902EE0}" type="presOf" srcId="{45D20F4D-BEE0-4947-AA38-D230CB996CF6}" destId="{3B74062C-C4E1-44F0-AE7C-2E83EF326E4B}" srcOrd="0" destOrd="0" presId="urn:microsoft.com/office/officeart/2005/8/layout/hierarchy3"/>
    <dgm:cxn modelId="{D9C0D772-586B-4BA0-9714-1C344FE78FEE}" srcId="{841552B0-102C-4352-BB3A-51A917C12956}" destId="{70E8C07A-D189-4D97-B3BF-563F8266E335}" srcOrd="0" destOrd="0" parTransId="{44AE1509-6D89-4215-9AB9-64574E61594E}" sibTransId="{E00EFE96-E34A-4959-A5D4-2F937386E36C}"/>
    <dgm:cxn modelId="{DBE41096-05F3-4A6C-B802-2B912DD52F57}" type="presOf" srcId="{70E8C07A-D189-4D97-B3BF-563F8266E335}" destId="{681103EB-FF71-4DF6-94B9-B1C8BD1F1C05}" srcOrd="1" destOrd="0" presId="urn:microsoft.com/office/officeart/2005/8/layout/hierarchy3"/>
    <dgm:cxn modelId="{B1E428F9-2499-4FBC-90B7-BB1D2386A865}" srcId="{70E8C07A-D189-4D97-B3BF-563F8266E335}" destId="{45D20F4D-BEE0-4947-AA38-D230CB996CF6}" srcOrd="0" destOrd="0" parTransId="{96F99C70-1C63-4421-A5F9-604EEDF94536}" sibTransId="{F73050B3-0ED6-45C9-8CA1-B0B4B01E9BE0}"/>
    <dgm:cxn modelId="{7CCFAB89-E0F1-4B68-904F-4588B4C7D283}" type="presOf" srcId="{72C62EF3-DC8C-4025-A61C-F3DA4E16729D}" destId="{BA257EFE-50FF-4163-B052-742F226A92C4}" srcOrd="0" destOrd="0" presId="urn:microsoft.com/office/officeart/2005/8/layout/hierarchy3"/>
    <dgm:cxn modelId="{214689EF-43C4-4741-876D-DBC46B526AE1}" type="presOf" srcId="{190C9B04-05E9-4834-9A5F-BD19839923FE}" destId="{2C2B58E8-4C90-4305-A127-F1133AF425C6}" srcOrd="1" destOrd="0" presId="urn:microsoft.com/office/officeart/2005/8/layout/hierarchy3"/>
    <dgm:cxn modelId="{94BA1375-924E-4FC6-BA0B-BC53F4C5DEE5}" srcId="{190C9B04-05E9-4834-9A5F-BD19839923FE}" destId="{D74505DB-599B-4650-ACBC-50AE78871365}" srcOrd="0" destOrd="0" parTransId="{72C62EF3-DC8C-4025-A61C-F3DA4E16729D}" sibTransId="{B0162EA8-3B21-4120-8F90-AEBD230DCDAC}"/>
    <dgm:cxn modelId="{FEE0DBE2-8920-4D97-94A8-A9231B141021}" type="presOf" srcId="{96F99C70-1C63-4421-A5F9-604EEDF94536}" destId="{9DE03DC0-099F-4E2F-BF5A-E38BCE1BFE91}" srcOrd="0" destOrd="0" presId="urn:microsoft.com/office/officeart/2005/8/layout/hierarchy3"/>
    <dgm:cxn modelId="{EC371036-FDE1-4177-8698-1523DC53A992}" type="presOf" srcId="{190C9B04-05E9-4834-9A5F-BD19839923FE}" destId="{B1D9099E-EAB7-41D8-B352-4814ED8F5716}" srcOrd="0" destOrd="0" presId="urn:microsoft.com/office/officeart/2005/8/layout/hierarchy3"/>
    <dgm:cxn modelId="{F20792A7-BD69-41F3-B596-728FB0F63FEA}" type="presOf" srcId="{70E8C07A-D189-4D97-B3BF-563F8266E335}" destId="{4213F0A7-D809-465B-8B90-C8B1B126C747}" srcOrd="0" destOrd="0" presId="urn:microsoft.com/office/officeart/2005/8/layout/hierarchy3"/>
    <dgm:cxn modelId="{AABC4D6E-B783-4989-AED1-8A5E3F71DCF4}" type="presOf" srcId="{D74505DB-599B-4650-ACBC-50AE78871365}" destId="{9922739C-45F5-4404-816B-9956716F9D8A}" srcOrd="0" destOrd="0" presId="urn:microsoft.com/office/officeart/2005/8/layout/hierarchy3"/>
    <dgm:cxn modelId="{4B6DAE7C-FC06-4C7E-83A6-5C96DFE1D139}" srcId="{841552B0-102C-4352-BB3A-51A917C12956}" destId="{190C9B04-05E9-4834-9A5F-BD19839923FE}" srcOrd="1" destOrd="0" parTransId="{CB3BB605-7179-4ED4-8AE3-D502ABFD0B0F}" sibTransId="{D28CD6D6-BC5B-49BD-A56A-B2E845D6EA84}"/>
    <dgm:cxn modelId="{A8B47D4E-BE82-41AD-BD48-7B0C530D7667}" type="presParOf" srcId="{69F28679-05D0-406B-BA43-09B7E7F4A9D8}" destId="{3E976A50-692D-423F-867D-A03A72B8CEB4}" srcOrd="0" destOrd="0" presId="urn:microsoft.com/office/officeart/2005/8/layout/hierarchy3"/>
    <dgm:cxn modelId="{8CF0D684-BD62-49A9-8E2D-EC18725D0D82}" type="presParOf" srcId="{3E976A50-692D-423F-867D-A03A72B8CEB4}" destId="{B91E4F32-3674-4734-88F6-A44E83EEC617}" srcOrd="0" destOrd="0" presId="urn:microsoft.com/office/officeart/2005/8/layout/hierarchy3"/>
    <dgm:cxn modelId="{A2CDAE45-A83F-4B46-9553-A7F6D5B4C0E0}" type="presParOf" srcId="{B91E4F32-3674-4734-88F6-A44E83EEC617}" destId="{4213F0A7-D809-465B-8B90-C8B1B126C747}" srcOrd="0" destOrd="0" presId="urn:microsoft.com/office/officeart/2005/8/layout/hierarchy3"/>
    <dgm:cxn modelId="{DCB2EECF-5B03-45A9-A354-D748BE7B0078}" type="presParOf" srcId="{B91E4F32-3674-4734-88F6-A44E83EEC617}" destId="{681103EB-FF71-4DF6-94B9-B1C8BD1F1C05}" srcOrd="1" destOrd="0" presId="urn:microsoft.com/office/officeart/2005/8/layout/hierarchy3"/>
    <dgm:cxn modelId="{A3086234-1F9B-46F9-A5B7-6B157E6F4607}" type="presParOf" srcId="{3E976A50-692D-423F-867D-A03A72B8CEB4}" destId="{C5DF7F7F-963C-48D7-9DBB-B6873BDAA91F}" srcOrd="1" destOrd="0" presId="urn:microsoft.com/office/officeart/2005/8/layout/hierarchy3"/>
    <dgm:cxn modelId="{869653A7-0692-44B9-9330-D2C8C6F050F1}" type="presParOf" srcId="{C5DF7F7F-963C-48D7-9DBB-B6873BDAA91F}" destId="{9DE03DC0-099F-4E2F-BF5A-E38BCE1BFE91}" srcOrd="0" destOrd="0" presId="urn:microsoft.com/office/officeart/2005/8/layout/hierarchy3"/>
    <dgm:cxn modelId="{185AD3AA-CC87-420F-A3C2-B9EDB705BAFB}" type="presParOf" srcId="{C5DF7F7F-963C-48D7-9DBB-B6873BDAA91F}" destId="{3B74062C-C4E1-44F0-AE7C-2E83EF326E4B}" srcOrd="1" destOrd="0" presId="urn:microsoft.com/office/officeart/2005/8/layout/hierarchy3"/>
    <dgm:cxn modelId="{E361C96F-BA46-4BF0-B274-13A39A279AE8}" type="presParOf" srcId="{69F28679-05D0-406B-BA43-09B7E7F4A9D8}" destId="{B33DCC42-1428-483B-B527-BADFB4E0BF75}" srcOrd="1" destOrd="0" presId="urn:microsoft.com/office/officeart/2005/8/layout/hierarchy3"/>
    <dgm:cxn modelId="{9B638D49-D289-456C-959A-17607E56568A}" type="presParOf" srcId="{B33DCC42-1428-483B-B527-BADFB4E0BF75}" destId="{7ACD3072-3500-42FE-B445-478B3FCE1FE7}" srcOrd="0" destOrd="0" presId="urn:microsoft.com/office/officeart/2005/8/layout/hierarchy3"/>
    <dgm:cxn modelId="{62BACB5D-85C0-4BFB-BFD4-C95CFDDF46E2}" type="presParOf" srcId="{7ACD3072-3500-42FE-B445-478B3FCE1FE7}" destId="{B1D9099E-EAB7-41D8-B352-4814ED8F5716}" srcOrd="0" destOrd="0" presId="urn:microsoft.com/office/officeart/2005/8/layout/hierarchy3"/>
    <dgm:cxn modelId="{A1BDB438-9FB3-4518-AF89-6970C4ABB9CA}" type="presParOf" srcId="{7ACD3072-3500-42FE-B445-478B3FCE1FE7}" destId="{2C2B58E8-4C90-4305-A127-F1133AF425C6}" srcOrd="1" destOrd="0" presId="urn:microsoft.com/office/officeart/2005/8/layout/hierarchy3"/>
    <dgm:cxn modelId="{2183C833-3FCA-41DF-8664-32BC557D465F}" type="presParOf" srcId="{B33DCC42-1428-483B-B527-BADFB4E0BF75}" destId="{691A01E8-AD74-459F-8267-A6A6EB567298}" srcOrd="1" destOrd="0" presId="urn:microsoft.com/office/officeart/2005/8/layout/hierarchy3"/>
    <dgm:cxn modelId="{6C3BFAB4-D568-484A-A0C0-B8A42ABF867F}" type="presParOf" srcId="{691A01E8-AD74-459F-8267-A6A6EB567298}" destId="{BA257EFE-50FF-4163-B052-742F226A92C4}" srcOrd="0" destOrd="0" presId="urn:microsoft.com/office/officeart/2005/8/layout/hierarchy3"/>
    <dgm:cxn modelId="{FE5BC0EC-6343-4A43-85DB-E1A13F11E29E}" type="presParOf" srcId="{691A01E8-AD74-459F-8267-A6A6EB567298}" destId="{9922739C-45F5-4404-816B-9956716F9D8A}"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D0AAF4-C039-4DD1-82AC-3D028162F08D}" type="doc">
      <dgm:prSet loTypeId="urn:microsoft.com/office/officeart/2005/8/layout/hList6" loCatId="list" qsTypeId="urn:microsoft.com/office/officeart/2005/8/quickstyle/simple4" qsCatId="simple" csTypeId="urn:microsoft.com/office/officeart/2005/8/colors/accent3_4" csCatId="accent3" phldr="1"/>
      <dgm:spPr/>
      <dgm:t>
        <a:bodyPr/>
        <a:lstStyle/>
        <a:p>
          <a:endParaRPr lang="en-GB"/>
        </a:p>
      </dgm:t>
    </dgm:pt>
    <dgm:pt modelId="{74CE275E-F3FF-4D75-BFB7-5079C83240BB}">
      <dgm:prSet phldrT="[Text]"/>
      <dgm:spPr/>
      <dgm:t>
        <a:bodyPr/>
        <a:lstStyle/>
        <a:p>
          <a:r>
            <a:rPr lang="en-GB" dirty="0" smtClean="0">
              <a:latin typeface="Calibri" pitchFamily="34" charset="0"/>
            </a:rPr>
            <a:t>External Linkage (across files)</a:t>
          </a:r>
          <a:endParaRPr lang="en-GB" dirty="0"/>
        </a:p>
      </dgm:t>
    </dgm:pt>
    <dgm:pt modelId="{735D1A3C-8443-42CD-84FC-DEBE89C123CC}" type="parTrans" cxnId="{A83DB8A9-38F8-47F9-AC71-9E1CC4034874}">
      <dgm:prSet/>
      <dgm:spPr/>
      <dgm:t>
        <a:bodyPr/>
        <a:lstStyle/>
        <a:p>
          <a:endParaRPr lang="en-GB"/>
        </a:p>
      </dgm:t>
    </dgm:pt>
    <dgm:pt modelId="{6672CF6C-3F05-435F-B27B-2B68F08CF8CA}" type="sibTrans" cxnId="{A83DB8A9-38F8-47F9-AC71-9E1CC4034874}">
      <dgm:prSet/>
      <dgm:spPr/>
      <dgm:t>
        <a:bodyPr/>
        <a:lstStyle/>
        <a:p>
          <a:endParaRPr lang="en-GB"/>
        </a:p>
      </dgm:t>
    </dgm:pt>
    <dgm:pt modelId="{FFAF73ED-0388-481C-B4EC-B17A00103B30}">
      <dgm:prSet phldrT="[Text]"/>
      <dgm:spPr/>
      <dgm:t>
        <a:bodyPr/>
        <a:lstStyle/>
        <a:p>
          <a:r>
            <a:rPr lang="en-GB" dirty="0" smtClean="0"/>
            <a:t>Internal Linkage (same file)</a:t>
          </a:r>
          <a:endParaRPr lang="en-GB" dirty="0"/>
        </a:p>
      </dgm:t>
    </dgm:pt>
    <dgm:pt modelId="{1494E1F7-6864-46D0-AA3E-459382FDBE93}" type="parTrans" cxnId="{0CF5E26B-FC67-4AAD-B4FA-D2CF2FE32149}">
      <dgm:prSet/>
      <dgm:spPr/>
      <dgm:t>
        <a:bodyPr/>
        <a:lstStyle/>
        <a:p>
          <a:endParaRPr lang="en-GB"/>
        </a:p>
      </dgm:t>
    </dgm:pt>
    <dgm:pt modelId="{6DFA6A6D-09D3-42AD-B1FF-6D66ED756204}" type="sibTrans" cxnId="{0CF5E26B-FC67-4AAD-B4FA-D2CF2FE32149}">
      <dgm:prSet/>
      <dgm:spPr/>
      <dgm:t>
        <a:bodyPr/>
        <a:lstStyle/>
        <a:p>
          <a:endParaRPr lang="en-GB"/>
        </a:p>
      </dgm:t>
    </dgm:pt>
    <dgm:pt modelId="{E9A60830-B5D6-4E46-A5AB-3D728F0B294E}">
      <dgm:prSet phldrT="[Text]"/>
      <dgm:spPr/>
      <dgm:t>
        <a:bodyPr/>
        <a:lstStyle/>
        <a:p>
          <a:r>
            <a:rPr lang="en-GB" dirty="0" smtClean="0"/>
            <a:t>No Linkage (defining block)</a:t>
          </a:r>
          <a:endParaRPr lang="en-GB" dirty="0"/>
        </a:p>
      </dgm:t>
    </dgm:pt>
    <dgm:pt modelId="{D2005E62-8C98-49AE-8918-99552E7B66EC}" type="parTrans" cxnId="{7F7BECCB-9314-4600-8D0B-1A0FB4C7CBCA}">
      <dgm:prSet/>
      <dgm:spPr/>
      <dgm:t>
        <a:bodyPr/>
        <a:lstStyle/>
        <a:p>
          <a:endParaRPr lang="en-GB"/>
        </a:p>
      </dgm:t>
    </dgm:pt>
    <dgm:pt modelId="{6EABEEE1-28E1-4A00-BEBE-93C6FEA4602D}" type="sibTrans" cxnId="{7F7BECCB-9314-4600-8D0B-1A0FB4C7CBCA}">
      <dgm:prSet/>
      <dgm:spPr/>
      <dgm:t>
        <a:bodyPr/>
        <a:lstStyle/>
        <a:p>
          <a:endParaRPr lang="en-GB"/>
        </a:p>
      </dgm:t>
    </dgm:pt>
    <dgm:pt modelId="{7B725C6E-FFCA-45F9-991E-18C0E64C1A48}" type="pres">
      <dgm:prSet presAssocID="{D3D0AAF4-C039-4DD1-82AC-3D028162F08D}" presName="Name0" presStyleCnt="0">
        <dgm:presLayoutVars>
          <dgm:dir/>
          <dgm:resizeHandles val="exact"/>
        </dgm:presLayoutVars>
      </dgm:prSet>
      <dgm:spPr/>
      <dgm:t>
        <a:bodyPr/>
        <a:lstStyle/>
        <a:p>
          <a:endParaRPr lang="en-GB"/>
        </a:p>
      </dgm:t>
    </dgm:pt>
    <dgm:pt modelId="{B390EFAD-50F6-4D49-802B-C26CD92FC716}" type="pres">
      <dgm:prSet presAssocID="{74CE275E-F3FF-4D75-BFB7-5079C83240BB}" presName="node" presStyleLbl="node1" presStyleIdx="0" presStyleCnt="3">
        <dgm:presLayoutVars>
          <dgm:bulletEnabled val="1"/>
        </dgm:presLayoutVars>
      </dgm:prSet>
      <dgm:spPr/>
      <dgm:t>
        <a:bodyPr/>
        <a:lstStyle/>
        <a:p>
          <a:endParaRPr lang="en-GB"/>
        </a:p>
      </dgm:t>
    </dgm:pt>
    <dgm:pt modelId="{60D53CEF-06FE-4509-A706-7B1D061B20A4}" type="pres">
      <dgm:prSet presAssocID="{6672CF6C-3F05-435F-B27B-2B68F08CF8CA}" presName="sibTrans" presStyleCnt="0"/>
      <dgm:spPr/>
    </dgm:pt>
    <dgm:pt modelId="{A301111C-DF98-401F-9618-0BE3965BA8A7}" type="pres">
      <dgm:prSet presAssocID="{FFAF73ED-0388-481C-B4EC-B17A00103B30}" presName="node" presStyleLbl="node1" presStyleIdx="1" presStyleCnt="3">
        <dgm:presLayoutVars>
          <dgm:bulletEnabled val="1"/>
        </dgm:presLayoutVars>
      </dgm:prSet>
      <dgm:spPr/>
      <dgm:t>
        <a:bodyPr/>
        <a:lstStyle/>
        <a:p>
          <a:endParaRPr lang="en-GB"/>
        </a:p>
      </dgm:t>
    </dgm:pt>
    <dgm:pt modelId="{C2BFAA1F-4AE7-4105-AF55-DFC660EC6426}" type="pres">
      <dgm:prSet presAssocID="{6DFA6A6D-09D3-42AD-B1FF-6D66ED756204}" presName="sibTrans" presStyleCnt="0"/>
      <dgm:spPr/>
    </dgm:pt>
    <dgm:pt modelId="{ED77E0B0-9E74-4FD2-91B2-7C848ABF43FF}" type="pres">
      <dgm:prSet presAssocID="{E9A60830-B5D6-4E46-A5AB-3D728F0B294E}" presName="node" presStyleLbl="node1" presStyleIdx="2" presStyleCnt="3">
        <dgm:presLayoutVars>
          <dgm:bulletEnabled val="1"/>
        </dgm:presLayoutVars>
      </dgm:prSet>
      <dgm:spPr/>
      <dgm:t>
        <a:bodyPr/>
        <a:lstStyle/>
        <a:p>
          <a:endParaRPr lang="en-GB"/>
        </a:p>
      </dgm:t>
    </dgm:pt>
  </dgm:ptLst>
  <dgm:cxnLst>
    <dgm:cxn modelId="{B594BC21-1E75-443B-A1A0-F628736E2C3F}" type="presOf" srcId="{E9A60830-B5D6-4E46-A5AB-3D728F0B294E}" destId="{ED77E0B0-9E74-4FD2-91B2-7C848ABF43FF}" srcOrd="0" destOrd="0" presId="urn:microsoft.com/office/officeart/2005/8/layout/hList6"/>
    <dgm:cxn modelId="{0CF5E26B-FC67-4AAD-B4FA-D2CF2FE32149}" srcId="{D3D0AAF4-C039-4DD1-82AC-3D028162F08D}" destId="{FFAF73ED-0388-481C-B4EC-B17A00103B30}" srcOrd="1" destOrd="0" parTransId="{1494E1F7-6864-46D0-AA3E-459382FDBE93}" sibTransId="{6DFA6A6D-09D3-42AD-B1FF-6D66ED756204}"/>
    <dgm:cxn modelId="{0EEA56DE-56BA-4369-B062-A088BEAEBA4B}" type="presOf" srcId="{FFAF73ED-0388-481C-B4EC-B17A00103B30}" destId="{A301111C-DF98-401F-9618-0BE3965BA8A7}" srcOrd="0" destOrd="0" presId="urn:microsoft.com/office/officeart/2005/8/layout/hList6"/>
    <dgm:cxn modelId="{24EEA174-C215-4156-816E-0AE50BFA6235}" type="presOf" srcId="{74CE275E-F3FF-4D75-BFB7-5079C83240BB}" destId="{B390EFAD-50F6-4D49-802B-C26CD92FC716}" srcOrd="0" destOrd="0" presId="urn:microsoft.com/office/officeart/2005/8/layout/hList6"/>
    <dgm:cxn modelId="{E3AF0001-C445-4026-BF70-821CBC06F39D}" type="presOf" srcId="{D3D0AAF4-C039-4DD1-82AC-3D028162F08D}" destId="{7B725C6E-FFCA-45F9-991E-18C0E64C1A48}" srcOrd="0" destOrd="0" presId="urn:microsoft.com/office/officeart/2005/8/layout/hList6"/>
    <dgm:cxn modelId="{A83DB8A9-38F8-47F9-AC71-9E1CC4034874}" srcId="{D3D0AAF4-C039-4DD1-82AC-3D028162F08D}" destId="{74CE275E-F3FF-4D75-BFB7-5079C83240BB}" srcOrd="0" destOrd="0" parTransId="{735D1A3C-8443-42CD-84FC-DEBE89C123CC}" sibTransId="{6672CF6C-3F05-435F-B27B-2B68F08CF8CA}"/>
    <dgm:cxn modelId="{7F7BECCB-9314-4600-8D0B-1A0FB4C7CBCA}" srcId="{D3D0AAF4-C039-4DD1-82AC-3D028162F08D}" destId="{E9A60830-B5D6-4E46-A5AB-3D728F0B294E}" srcOrd="2" destOrd="0" parTransId="{D2005E62-8C98-49AE-8918-99552E7B66EC}" sibTransId="{6EABEEE1-28E1-4A00-BEBE-93C6FEA4602D}"/>
    <dgm:cxn modelId="{F7E491F8-4EA2-4BEC-8BC6-B2A3EAE36584}" type="presParOf" srcId="{7B725C6E-FFCA-45F9-991E-18C0E64C1A48}" destId="{B390EFAD-50F6-4D49-802B-C26CD92FC716}" srcOrd="0" destOrd="0" presId="urn:microsoft.com/office/officeart/2005/8/layout/hList6"/>
    <dgm:cxn modelId="{188A9BA1-4447-4595-B3F9-85F638A8A1A6}" type="presParOf" srcId="{7B725C6E-FFCA-45F9-991E-18C0E64C1A48}" destId="{60D53CEF-06FE-4509-A706-7B1D061B20A4}" srcOrd="1" destOrd="0" presId="urn:microsoft.com/office/officeart/2005/8/layout/hList6"/>
    <dgm:cxn modelId="{32705F9C-3BD9-4D12-A171-D1C7204F79BE}" type="presParOf" srcId="{7B725C6E-FFCA-45F9-991E-18C0E64C1A48}" destId="{A301111C-DF98-401F-9618-0BE3965BA8A7}" srcOrd="2" destOrd="0" presId="urn:microsoft.com/office/officeart/2005/8/layout/hList6"/>
    <dgm:cxn modelId="{E1D5424F-419A-4D3F-9D66-E36171793AF6}" type="presParOf" srcId="{7B725C6E-FFCA-45F9-991E-18C0E64C1A48}" destId="{C2BFAA1F-4AE7-4105-AF55-DFC660EC6426}" srcOrd="3" destOrd="0" presId="urn:microsoft.com/office/officeart/2005/8/layout/hList6"/>
    <dgm:cxn modelId="{32D172B6-EC08-4D4B-8779-DAF7D66801DE}" type="presParOf" srcId="{7B725C6E-FFCA-45F9-991E-18C0E64C1A48}" destId="{ED77E0B0-9E74-4FD2-91B2-7C848ABF43FF}"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12/01/2015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1/12/2015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2549764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Importantly: An extern value shared across multiple files can only be defined once (to preserve the one definition rule).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lib01.cpp</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	// External variable definition</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b = 2; // Also external variable definition</a:t>
            </a:r>
          </a:p>
          <a:p>
            <a:r>
              <a:rPr lang="en-GB" sz="1200" kern="1200" dirty="0" smtClean="0">
                <a:solidFill>
                  <a:schemeClr val="tx1"/>
                </a:solidFill>
                <a:effectLst/>
                <a:latin typeface="+mn-lt"/>
                <a:ea typeface="+mn-ea"/>
                <a:cs typeface="+mn-cs"/>
              </a:rPr>
              <a:t>extern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c = 3; // Also external variable definition due to initialization</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file01.cpp</a:t>
            </a:r>
          </a:p>
          <a:p>
            <a:r>
              <a:rPr lang="en-GB" sz="1200" kern="1200" dirty="0" smtClean="0">
                <a:solidFill>
                  <a:schemeClr val="tx1"/>
                </a:solidFill>
                <a:effectLst/>
                <a:latin typeface="+mn-lt"/>
                <a:ea typeface="+mn-ea"/>
                <a:cs typeface="+mn-cs"/>
              </a:rPr>
              <a:t>extern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 // Referencing declaration</a:t>
            </a:r>
          </a:p>
          <a:p>
            <a:r>
              <a:rPr lang="en-GB" sz="1200" kern="1200" dirty="0" smtClean="0">
                <a:solidFill>
                  <a:schemeClr val="tx1"/>
                </a:solidFill>
                <a:effectLst/>
                <a:latin typeface="+mn-lt"/>
                <a:ea typeface="+mn-ea"/>
                <a:cs typeface="+mn-cs"/>
              </a:rPr>
              <a:t>extern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b; // Referencing declaration</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file02.cpp</a:t>
            </a:r>
          </a:p>
          <a:p>
            <a:r>
              <a:rPr lang="en-GB" sz="1200" kern="1200" dirty="0" smtClean="0">
                <a:solidFill>
                  <a:schemeClr val="tx1"/>
                </a:solidFill>
                <a:effectLst/>
                <a:latin typeface="+mn-lt"/>
                <a:ea typeface="+mn-ea"/>
                <a:cs typeface="+mn-cs"/>
              </a:rPr>
              <a:t>extern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b; // Referencing declaration</a:t>
            </a:r>
          </a:p>
          <a:p>
            <a:r>
              <a:rPr lang="en-GB" sz="1200" kern="1200" dirty="0" smtClean="0">
                <a:solidFill>
                  <a:schemeClr val="tx1"/>
                </a:solidFill>
                <a:effectLst/>
                <a:latin typeface="+mn-lt"/>
                <a:ea typeface="+mn-ea"/>
                <a:cs typeface="+mn-cs"/>
              </a:rPr>
              <a:t>extern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c; // Referencing declaration</a:t>
            </a:r>
          </a:p>
          <a:p>
            <a:r>
              <a:rPr lang="en-GB" sz="1200" kern="1200" dirty="0" smtClean="0">
                <a:solidFill>
                  <a:schemeClr val="tx1"/>
                </a:solidFill>
                <a:effectLst/>
                <a:latin typeface="+mn-lt"/>
                <a:ea typeface="+mn-ea"/>
                <a:cs typeface="+mn-cs"/>
              </a:rPr>
              <a:t> </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a:p>
        </p:txBody>
      </p:sp>
    </p:spTree>
    <p:extLst>
      <p:ext uri="{BB962C8B-B14F-4D97-AF65-F5344CB8AC3E}">
        <p14:creationId xmlns:p14="http://schemas.microsoft.com/office/powerpoint/2010/main" val="59592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sz="1200" kern="1200" dirty="0" smtClean="0">
                <a:solidFill>
                  <a:schemeClr val="tx1"/>
                </a:solidFill>
                <a:effectLst/>
                <a:latin typeface="+mn-lt"/>
                <a:ea typeface="+mn-ea"/>
                <a:cs typeface="+mn-cs"/>
              </a:rPr>
              <a:t>Static Duration, Internal Linkage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Applying the static modifier to a variable provide it with internal linkage (only visible within the containing file). This helps to avoid issues with the One Definition Rule, e.g.:</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file1</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var</a:t>
            </a:r>
            <a:r>
              <a:rPr lang="en-GB" sz="1200" kern="1200" dirty="0" smtClean="0">
                <a:solidFill>
                  <a:schemeClr val="tx1"/>
                </a:solidFill>
                <a:effectLst/>
                <a:latin typeface="+mn-lt"/>
                <a:ea typeface="+mn-ea"/>
                <a:cs typeface="+mn-cs"/>
              </a:rPr>
              <a:t> = 100; // external declaration</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file2</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var</a:t>
            </a:r>
            <a:r>
              <a:rPr lang="en-GB" sz="1200" kern="1200" dirty="0" smtClean="0">
                <a:solidFill>
                  <a:schemeClr val="tx1"/>
                </a:solidFill>
                <a:effectLst/>
                <a:latin typeface="+mn-lt"/>
                <a:ea typeface="+mn-ea"/>
                <a:cs typeface="+mn-cs"/>
              </a:rPr>
              <a:t> = 5; // also external declaration</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 = </a:t>
            </a:r>
            <a:r>
              <a:rPr lang="en-GB" sz="1200" kern="1200" dirty="0" err="1" smtClean="0">
                <a:solidFill>
                  <a:schemeClr val="tx1"/>
                </a:solidFill>
                <a:effectLst/>
                <a:latin typeface="+mn-lt"/>
                <a:ea typeface="+mn-ea"/>
                <a:cs typeface="+mn-cs"/>
              </a:rPr>
              <a:t>var</a:t>
            </a:r>
            <a:r>
              <a:rPr lang="en-GB" sz="1200" kern="1200" dirty="0" smtClean="0">
                <a:solidFill>
                  <a:schemeClr val="tx1"/>
                </a:solidFill>
                <a:effectLst/>
                <a:latin typeface="+mn-lt"/>
                <a:ea typeface="+mn-ea"/>
                <a:cs typeface="+mn-cs"/>
              </a:rPr>
              <a:t>; // error – </a:t>
            </a:r>
            <a:r>
              <a:rPr lang="en-GB" sz="1200" kern="1200" dirty="0" err="1" smtClean="0">
                <a:solidFill>
                  <a:schemeClr val="tx1"/>
                </a:solidFill>
                <a:effectLst/>
                <a:latin typeface="+mn-lt"/>
                <a:ea typeface="+mn-ea"/>
                <a:cs typeface="+mn-cs"/>
              </a:rPr>
              <a:t>var</a:t>
            </a:r>
            <a:r>
              <a:rPr lang="en-GB" sz="1200" kern="1200" dirty="0" smtClean="0">
                <a:solidFill>
                  <a:schemeClr val="tx1"/>
                </a:solidFill>
                <a:effectLst/>
                <a:latin typeface="+mn-lt"/>
                <a:ea typeface="+mn-ea"/>
                <a:cs typeface="+mn-cs"/>
              </a:rPr>
              <a:t> defined twice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Using internal linkage avoids this problem.</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file1</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var</a:t>
            </a:r>
            <a:r>
              <a:rPr lang="en-GB" sz="1200" kern="1200" dirty="0" smtClean="0">
                <a:solidFill>
                  <a:schemeClr val="tx1"/>
                </a:solidFill>
                <a:effectLst/>
                <a:latin typeface="+mn-lt"/>
                <a:ea typeface="+mn-ea"/>
                <a:cs typeface="+mn-cs"/>
              </a:rPr>
              <a:t> = 100; // external declaration</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file2</a:t>
            </a:r>
          </a:p>
          <a:p>
            <a:r>
              <a:rPr lang="en-GB" sz="1200" kern="1200" dirty="0" smtClean="0">
                <a:solidFill>
                  <a:schemeClr val="tx1"/>
                </a:solidFill>
                <a:effectLst/>
                <a:latin typeface="+mn-lt"/>
                <a:ea typeface="+mn-ea"/>
                <a:cs typeface="+mn-cs"/>
              </a:rPr>
              <a:t>static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var</a:t>
            </a:r>
            <a:r>
              <a:rPr lang="en-GB" sz="1200" kern="1200" dirty="0" smtClean="0">
                <a:solidFill>
                  <a:schemeClr val="tx1"/>
                </a:solidFill>
                <a:effectLst/>
                <a:latin typeface="+mn-lt"/>
                <a:ea typeface="+mn-ea"/>
                <a:cs typeface="+mn-cs"/>
              </a:rPr>
              <a:t> = 5; // known to file2 only</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 = </a:t>
            </a:r>
            <a:r>
              <a:rPr lang="en-GB" sz="1200" kern="1200" dirty="0" err="1" smtClean="0">
                <a:solidFill>
                  <a:schemeClr val="tx1"/>
                </a:solidFill>
                <a:effectLst/>
                <a:latin typeface="+mn-lt"/>
                <a:ea typeface="+mn-ea"/>
                <a:cs typeface="+mn-cs"/>
              </a:rPr>
              <a:t>var</a:t>
            </a:r>
            <a:r>
              <a:rPr lang="en-GB" sz="1200" kern="1200" dirty="0" smtClean="0">
                <a:solidFill>
                  <a:schemeClr val="tx1"/>
                </a:solidFill>
                <a:effectLst/>
                <a:latin typeface="+mn-lt"/>
                <a:ea typeface="+mn-ea"/>
                <a:cs typeface="+mn-cs"/>
              </a:rPr>
              <a:t>; // OK – uses file2 </a:t>
            </a:r>
            <a:r>
              <a:rPr lang="en-GB" sz="1200" kern="1200" dirty="0" err="1" smtClean="0">
                <a:solidFill>
                  <a:schemeClr val="tx1"/>
                </a:solidFill>
                <a:effectLst/>
                <a:latin typeface="+mn-lt"/>
                <a:ea typeface="+mn-ea"/>
                <a:cs typeface="+mn-cs"/>
              </a:rPr>
              <a:t>var</a:t>
            </a:r>
            <a:r>
              <a:rPr lang="en-GB" sz="1200" kern="1200" dirty="0" smtClean="0">
                <a:solidFill>
                  <a:schemeClr val="tx1"/>
                </a:solidFill>
                <a:effectLst/>
                <a:latin typeface="+mn-lt"/>
                <a:ea typeface="+mn-ea"/>
                <a:cs typeface="+mn-cs"/>
              </a:rPr>
              <a:t>, hides the file1 global </a:t>
            </a:r>
            <a:r>
              <a:rPr lang="en-GB" sz="1200" kern="1200" dirty="0" err="1" smtClean="0">
                <a:solidFill>
                  <a:schemeClr val="tx1"/>
                </a:solidFill>
                <a:effectLst/>
                <a:latin typeface="+mn-lt"/>
                <a:ea typeface="+mn-ea"/>
                <a:cs typeface="+mn-cs"/>
              </a:rPr>
              <a:t>var</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595927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Static Storage Duration, No Linkage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static keyword can also be applied to variables defined inside a block. This means that the variable exists all the time but is only accessible within that block (i.e. a static local variable can preserve values between function calls).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It’s somewhat of a niche feature.</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595927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You might think that talk about different forms of linkage, global this and static is a tad confusing and needlessly messy. You’d be right. More</a:t>
            </a:r>
            <a:r>
              <a:rPr lang="en-GB" sz="1200" kern="1200" baseline="0" dirty="0" smtClean="0">
                <a:solidFill>
                  <a:schemeClr val="tx1"/>
                </a:solidFill>
                <a:effectLst/>
                <a:latin typeface="+mn-lt"/>
                <a:ea typeface="+mn-ea"/>
                <a:cs typeface="+mn-cs"/>
              </a:rPr>
              <a:t> recent programming languages generally handle scope, etc. in a much cleaner manner.</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Aside: More recent C++ recommends that you use the unnamed namespace (explored later) as a means of making a name local to the compiled file.</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595927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Dynamic Storage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In C++ the programmer can allocate/</a:t>
            </a:r>
            <a:r>
              <a:rPr lang="en-GB" sz="1200" kern="1200" dirty="0" err="1" smtClean="0">
                <a:solidFill>
                  <a:schemeClr val="tx1"/>
                </a:solidFill>
                <a:effectLst/>
                <a:latin typeface="+mn-lt"/>
                <a:ea typeface="+mn-ea"/>
                <a:cs typeface="+mn-cs"/>
              </a:rPr>
              <a:t>deallocate</a:t>
            </a:r>
            <a:r>
              <a:rPr lang="en-GB" sz="1200" kern="1200" dirty="0" smtClean="0">
                <a:solidFill>
                  <a:schemeClr val="tx1"/>
                </a:solidFill>
                <a:effectLst/>
                <a:latin typeface="+mn-lt"/>
                <a:ea typeface="+mn-ea"/>
                <a:cs typeface="+mn-cs"/>
              </a:rPr>
              <a:t> memory (variables, arrays, etc.) on demand using the new and delete operators. Variables allocated in this way live on the heap (</a:t>
            </a:r>
            <a:r>
              <a:rPr lang="en-GB" sz="1200" kern="1200" dirty="0" err="1" smtClean="0">
                <a:solidFill>
                  <a:schemeClr val="tx1"/>
                </a:solidFill>
                <a:effectLst/>
                <a:latin typeface="+mn-lt"/>
                <a:ea typeface="+mn-ea"/>
                <a:cs typeface="+mn-cs"/>
              </a:rPr>
              <a:t>a.k.a</a:t>
            </a:r>
            <a:r>
              <a:rPr lang="en-GB" sz="1200" kern="1200" dirty="0" smtClean="0">
                <a:solidFill>
                  <a:schemeClr val="tx1"/>
                </a:solidFill>
                <a:effectLst/>
                <a:latin typeface="+mn-lt"/>
                <a:ea typeface="+mn-ea"/>
                <a:cs typeface="+mn-cs"/>
              </a:rPr>
              <a:t>, free store).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lifetime of dynamically allocated data is determined by the programmer (unlike static or automatic variables).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Unlike the stack (where memory management was very simple) the new and delete operators must deal with a more complex situation (creating and deleting multiple objects can leave ‘gaps’ in the free store that need to be either removed or tracked/reused).</a:t>
            </a:r>
          </a:p>
          <a:p>
            <a:r>
              <a:rPr lang="en-GB" sz="1200" kern="1200" dirty="0" smtClean="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519293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lifetime of dynamically allocated data is determined by the programmer (unlike static or automatic variables).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Memory leaks occur when the programmer creates some new data item on the free store but ‘forgets’ to remove it, for example: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*data = new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[10];</a:t>
            </a:r>
          </a:p>
          <a:p>
            <a:r>
              <a:rPr lang="en-GB" sz="1200" kern="1200" dirty="0" smtClean="0">
                <a:solidFill>
                  <a:schemeClr val="tx1"/>
                </a:solidFill>
                <a:effectLst/>
                <a:latin typeface="+mn-lt"/>
                <a:ea typeface="+mn-ea"/>
                <a:cs typeface="+mn-cs"/>
              </a:rPr>
              <a:t>  // process data here</a:t>
            </a:r>
          </a:p>
          <a:p>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opps</a:t>
            </a:r>
            <a:r>
              <a:rPr lang="en-GB" sz="1200" kern="1200" dirty="0" smtClean="0">
                <a:solidFill>
                  <a:schemeClr val="tx1"/>
                </a:solidFill>
                <a:effectLst/>
                <a:latin typeface="+mn-lt"/>
                <a:ea typeface="+mn-ea"/>
                <a:cs typeface="+mn-cs"/>
              </a:rPr>
              <a:t>, data not released – it’s still stored on the heap</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Over time memory leaks </a:t>
            </a:r>
            <a:r>
              <a:rPr lang="en-GB" sz="1200" kern="1200" smtClean="0">
                <a:solidFill>
                  <a:schemeClr val="tx1"/>
                </a:solidFill>
                <a:effectLst/>
                <a:latin typeface="+mn-lt"/>
                <a:ea typeface="+mn-ea"/>
                <a:cs typeface="+mn-cs"/>
              </a:rPr>
              <a:t>can consume</a:t>
            </a:r>
            <a:r>
              <a:rPr lang="en-GB" sz="1200" kern="1200" baseline="0" smtClean="0">
                <a:solidFill>
                  <a:schemeClr val="tx1"/>
                </a:solidFill>
                <a:effectLst/>
                <a:latin typeface="+mn-lt"/>
                <a:ea typeface="+mn-ea"/>
                <a:cs typeface="+mn-cs"/>
              </a:rPr>
              <a:t> </a:t>
            </a:r>
            <a:r>
              <a:rPr lang="en-GB" sz="1200" kern="1200" smtClean="0">
                <a:solidFill>
                  <a:schemeClr val="tx1"/>
                </a:solidFill>
                <a:effectLst/>
                <a:latin typeface="+mn-lt"/>
                <a:ea typeface="+mn-ea"/>
                <a:cs typeface="+mn-cs"/>
              </a:rPr>
              <a:t>all </a:t>
            </a:r>
            <a:r>
              <a:rPr lang="en-GB" sz="1200" kern="1200" dirty="0" smtClean="0">
                <a:solidFill>
                  <a:schemeClr val="tx1"/>
                </a:solidFill>
                <a:effectLst/>
                <a:latin typeface="+mn-lt"/>
                <a:ea typeface="+mn-ea"/>
                <a:cs typeface="+mn-cs"/>
              </a:rPr>
              <a:t>the memory available to the application, causing a crash with an out-of-memory error.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Advice: Any time you use the new keyword ideally introduce a corresponding delete. Smart pointers can help automate the task.</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Aside: We will return to dynamic allocation after exploring basic pointers in C++</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17</a:t>
            </a:fld>
            <a:endParaRPr lang="en-US"/>
          </a:p>
        </p:txBody>
      </p:sp>
    </p:spTree>
    <p:extLst>
      <p:ext uri="{BB962C8B-B14F-4D97-AF65-F5344CB8AC3E}">
        <p14:creationId xmlns:p14="http://schemas.microsoft.com/office/powerpoint/2010/main" val="519293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solidFill>
                  <a:schemeClr val="tx1">
                    <a:lumMod val="85000"/>
                    <a:lumOff val="15000"/>
                  </a:schemeClr>
                </a:solidFill>
                <a:latin typeface="Calibri" pitchFamily="34" charset="0"/>
              </a:rPr>
              <a:t>Closely related to storage are the notions of scope and linkage.</a:t>
            </a:r>
          </a:p>
          <a:p>
            <a:endParaRPr lang="en-GB" sz="1200" dirty="0" smtClean="0">
              <a:solidFill>
                <a:schemeClr val="tx1">
                  <a:lumMod val="85000"/>
                  <a:lumOff val="15000"/>
                </a:schemeClr>
              </a:solidFill>
              <a:latin typeface="Calibri" pitchFamily="34" charset="0"/>
            </a:endParaRPr>
          </a:p>
          <a:p>
            <a:r>
              <a:rPr lang="en-GB" sz="1200" dirty="0" smtClean="0">
                <a:solidFill>
                  <a:schemeClr val="tx1">
                    <a:lumMod val="85000"/>
                    <a:lumOff val="15000"/>
                  </a:schemeClr>
                </a:solidFill>
                <a:latin typeface="Calibri" pitchFamily="34" charset="0"/>
              </a:rPr>
              <a:t>Scope defines how widely visible a name is within a compiled file.</a:t>
            </a:r>
          </a:p>
          <a:p>
            <a:r>
              <a:rPr lang="en-GB" sz="1200" dirty="0" smtClean="0">
                <a:solidFill>
                  <a:schemeClr val="tx1">
                    <a:lumMod val="85000"/>
                    <a:lumOff val="15000"/>
                  </a:schemeClr>
                </a:solidFill>
                <a:latin typeface="Calibri" pitchFamily="34" charset="0"/>
              </a:rPr>
              <a:t>A variable with local scope is only known within the block in which it is defined. </a:t>
            </a:r>
          </a:p>
          <a:p>
            <a:r>
              <a:rPr lang="en-GB" sz="1200" dirty="0" smtClean="0">
                <a:solidFill>
                  <a:schemeClr val="tx1">
                    <a:lumMod val="85000"/>
                    <a:lumOff val="15000"/>
                  </a:schemeClr>
                </a:solidFill>
                <a:latin typeface="Calibri" pitchFamily="34" charset="0"/>
              </a:rPr>
              <a:t>A variable with global scope is known throughout the file after the point where it is defined.</a:t>
            </a:r>
          </a:p>
          <a:p>
            <a:endParaRPr lang="en-GB" sz="1200" dirty="0" smtClean="0">
              <a:solidFill>
                <a:schemeClr val="tx1">
                  <a:lumMod val="85000"/>
                  <a:lumOff val="15000"/>
                </a:schemeClr>
              </a:solidFill>
              <a:latin typeface="Calibri" pitchFamily="34" charset="0"/>
            </a:endParaRPr>
          </a:p>
          <a:p>
            <a:r>
              <a:rPr lang="en-GB" sz="1200" dirty="0" smtClean="0">
                <a:solidFill>
                  <a:schemeClr val="tx1">
                    <a:lumMod val="85000"/>
                    <a:lumOff val="15000"/>
                  </a:schemeClr>
                </a:solidFill>
                <a:latin typeface="Calibri" pitchFamily="34" charset="0"/>
              </a:rPr>
              <a:t>Linkage defines how a name can be shared across different units (compiled files). </a:t>
            </a:r>
          </a:p>
          <a:p>
            <a:r>
              <a:rPr lang="en-GB" sz="1200" dirty="0" smtClean="0">
                <a:solidFill>
                  <a:schemeClr val="tx1">
                    <a:lumMod val="85000"/>
                    <a:lumOff val="15000"/>
                  </a:schemeClr>
                </a:solidFill>
                <a:latin typeface="Calibri" pitchFamily="34" charset="0"/>
              </a:rPr>
              <a:t>External linkage permits shared across units, whilst internal linkage permits sharing with functions within a single unit.</a:t>
            </a:r>
            <a:endParaRPr lang="en-GB" sz="1200" dirty="0">
              <a:solidFill>
                <a:schemeClr val="tx1">
                  <a:lumMod val="85000"/>
                  <a:lumOff val="15000"/>
                </a:schemeClr>
              </a:solidFill>
              <a:latin typeface="Calibri" pitchFamily="34" charset="0"/>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41634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Function parameters and ordinary variables defined inside a function use </a:t>
            </a:r>
            <a:r>
              <a:rPr lang="en-GB" sz="1200" i="1" kern="1200" dirty="0" smtClean="0">
                <a:solidFill>
                  <a:schemeClr val="tx1"/>
                </a:solidFill>
                <a:effectLst/>
                <a:latin typeface="+mn-lt"/>
                <a:ea typeface="+mn-ea"/>
                <a:cs typeface="+mn-cs"/>
              </a:rPr>
              <a:t>automatic storage </a:t>
            </a:r>
            <a:r>
              <a:rPr lang="en-GB" sz="1200" kern="1200" dirty="0" smtClean="0">
                <a:solidFill>
                  <a:schemeClr val="tx1"/>
                </a:solidFill>
                <a:effectLst/>
                <a:latin typeface="+mn-lt"/>
                <a:ea typeface="+mn-ea"/>
                <a:cs typeface="+mn-cs"/>
              </a:rPr>
              <a:t>and are called </a:t>
            </a:r>
            <a:r>
              <a:rPr lang="en-GB" sz="1200" i="1" kern="1200" dirty="0" smtClean="0">
                <a:solidFill>
                  <a:schemeClr val="tx1"/>
                </a:solidFill>
                <a:effectLst/>
                <a:latin typeface="+mn-lt"/>
                <a:ea typeface="+mn-ea"/>
                <a:cs typeface="+mn-cs"/>
              </a:rPr>
              <a:t>automatic variables</a:t>
            </a:r>
            <a:r>
              <a:rPr lang="en-GB" sz="1200" kern="1200" dirty="0" smtClean="0">
                <a:solidFill>
                  <a:schemeClr val="tx1"/>
                </a:solidFill>
                <a:effectLst/>
                <a:latin typeface="+mn-lt"/>
                <a:ea typeface="+mn-ea"/>
                <a:cs typeface="+mn-cs"/>
              </a:rPr>
              <a:t> as they come into existence automatically when the function is called and expire when the function terminates (strictly block, see below).</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Automatic variables have local scope and no linkage (i.e. they are only visible within the function in which they are defined and nowhere else).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Automatic variable can be initialised with any expression that can be evaluated when the declaration is reached.</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 // a is an automatic variable</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b = 4; // b is an automatic variable</a:t>
            </a:r>
          </a:p>
          <a:p>
            <a:r>
              <a:rPr lang="en-GB" sz="1200" kern="1200" dirty="0" smtClean="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5</a:t>
            </a:fld>
            <a:endParaRPr lang="en-US"/>
          </a:p>
        </p:txBody>
      </p:sp>
    </p:spTree>
    <p:extLst>
      <p:ext uri="{BB962C8B-B14F-4D97-AF65-F5344CB8AC3E}">
        <p14:creationId xmlns:p14="http://schemas.microsoft.com/office/powerpoint/2010/main" val="135692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Automatic variables are allocated whenever program execution enters the block containing the definition and expires whenever execution leaves that block (the variables enter local scope only after the point of declaration).</a:t>
            </a:r>
          </a:p>
          <a:p>
            <a:r>
              <a:rPr lang="en-GB" sz="1200" kern="1200" dirty="0" smtClean="0">
                <a:solidFill>
                  <a:schemeClr val="tx1"/>
                </a:solidFill>
                <a:effectLst/>
                <a:latin typeface="+mn-lt"/>
                <a:ea typeface="+mn-ea"/>
                <a:cs typeface="+mn-cs"/>
              </a:rPr>
              <a:t> </a:t>
            </a:r>
          </a:p>
          <a:p>
            <a:r>
              <a:rPr lang="en-GB" sz="1200" b="1" kern="1200" dirty="0" smtClean="0">
                <a:solidFill>
                  <a:schemeClr val="tx1"/>
                </a:solidFill>
                <a:effectLst/>
                <a:latin typeface="+mn-lt"/>
                <a:ea typeface="+mn-ea"/>
                <a:cs typeface="+mn-cs"/>
              </a:rPr>
              <a:t>Aside:</a:t>
            </a:r>
            <a:r>
              <a:rPr lang="en-GB" sz="1200" kern="1200" dirty="0" smtClean="0">
                <a:solidFill>
                  <a:schemeClr val="tx1"/>
                </a:solidFill>
                <a:effectLst/>
                <a:latin typeface="+mn-lt"/>
                <a:ea typeface="+mn-ea"/>
                <a:cs typeface="+mn-cs"/>
              </a:rPr>
              <a:t> A </a:t>
            </a:r>
            <a:r>
              <a:rPr lang="en-GB" sz="1200" i="1" kern="1200" dirty="0" smtClean="0">
                <a:solidFill>
                  <a:schemeClr val="tx1"/>
                </a:solidFill>
                <a:effectLst/>
                <a:latin typeface="+mn-lt"/>
                <a:ea typeface="+mn-ea"/>
                <a:cs typeface="+mn-cs"/>
              </a:rPr>
              <a:t>block </a:t>
            </a:r>
            <a:r>
              <a:rPr lang="en-GB" sz="1200" kern="1200" dirty="0" smtClean="0">
                <a:solidFill>
                  <a:schemeClr val="tx1"/>
                </a:solidFill>
                <a:effectLst/>
                <a:latin typeface="+mn-lt"/>
                <a:ea typeface="+mn-ea"/>
                <a:cs typeface="+mn-cs"/>
              </a:rPr>
              <a:t>is a section of code enclosed between braces.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 // </a:t>
            </a:r>
            <a:r>
              <a:rPr lang="en-GB" sz="1200" kern="1200" dirty="0" err="1" smtClean="0">
                <a:solidFill>
                  <a:schemeClr val="tx1"/>
                </a:solidFill>
                <a:effectLst/>
                <a:latin typeface="+mn-lt"/>
                <a:ea typeface="+mn-ea"/>
                <a:cs typeface="+mn-cs"/>
              </a:rPr>
              <a:t>someVal</a:t>
            </a:r>
            <a:r>
              <a:rPr lang="en-GB" sz="1200" kern="1200" dirty="0" smtClean="0">
                <a:solidFill>
                  <a:schemeClr val="tx1"/>
                </a:solidFill>
                <a:effectLst/>
                <a:latin typeface="+mn-lt"/>
                <a:ea typeface="+mn-ea"/>
                <a:cs typeface="+mn-cs"/>
              </a:rPr>
              <a:t> allocated</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someVal</a:t>
            </a:r>
            <a:r>
              <a:rPr lang="en-GB" sz="1200" kern="1200" dirty="0" smtClean="0">
                <a:solidFill>
                  <a:schemeClr val="tx1"/>
                </a:solidFill>
                <a:effectLst/>
                <a:latin typeface="+mn-lt"/>
                <a:ea typeface="+mn-ea"/>
                <a:cs typeface="+mn-cs"/>
              </a:rPr>
              <a:t> = 0; // </a:t>
            </a:r>
            <a:r>
              <a:rPr lang="en-GB" sz="1200" kern="1200" dirty="0" err="1" smtClean="0">
                <a:solidFill>
                  <a:schemeClr val="tx1"/>
                </a:solidFill>
                <a:effectLst/>
                <a:latin typeface="+mn-lt"/>
                <a:ea typeface="+mn-ea"/>
                <a:cs typeface="+mn-cs"/>
              </a:rPr>
              <a:t>someVal</a:t>
            </a:r>
            <a:r>
              <a:rPr lang="en-GB" sz="1200" kern="1200" dirty="0" smtClean="0">
                <a:solidFill>
                  <a:schemeClr val="tx1"/>
                </a:solidFill>
                <a:effectLst/>
                <a:latin typeface="+mn-lt"/>
                <a:ea typeface="+mn-ea"/>
                <a:cs typeface="+mn-cs"/>
              </a:rPr>
              <a:t> scope begins</a:t>
            </a:r>
          </a:p>
          <a:p>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someOtherVal</a:t>
            </a:r>
            <a:r>
              <a:rPr lang="en-GB" sz="1200" kern="1200" dirty="0" smtClean="0">
                <a:solidFill>
                  <a:schemeClr val="tx1"/>
                </a:solidFill>
                <a:effectLst/>
                <a:latin typeface="+mn-lt"/>
                <a:ea typeface="+mn-ea"/>
                <a:cs typeface="+mn-cs"/>
              </a:rPr>
              <a:t> allocated</a:t>
            </a:r>
          </a:p>
          <a:p>
            <a:r>
              <a:rPr lang="en-GB" sz="1200" kern="1200" dirty="0" err="1" smtClean="0">
                <a:solidFill>
                  <a:schemeClr val="tx1"/>
                </a:solidFill>
                <a:effectLst/>
                <a:latin typeface="+mn-lt"/>
                <a:ea typeface="+mn-ea"/>
                <a:cs typeface="+mn-cs"/>
              </a:rPr>
              <a:t>someVal</a:t>
            </a:r>
            <a:r>
              <a:rPr lang="en-GB" sz="1200" kern="1200" dirty="0" smtClean="0">
                <a:solidFill>
                  <a:schemeClr val="tx1"/>
                </a:solidFill>
                <a:effectLst/>
                <a:latin typeface="+mn-lt"/>
                <a:ea typeface="+mn-ea"/>
                <a:cs typeface="+mn-cs"/>
              </a:rPr>
              <a:t> = 3;</a:t>
            </a:r>
          </a:p>
          <a:p>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someOtherVal</a:t>
            </a:r>
            <a:r>
              <a:rPr lang="en-GB" sz="1200" kern="1200" dirty="0" smtClean="0">
                <a:solidFill>
                  <a:schemeClr val="tx1"/>
                </a:solidFill>
                <a:effectLst/>
                <a:latin typeface="+mn-lt"/>
                <a:ea typeface="+mn-ea"/>
                <a:cs typeface="+mn-cs"/>
              </a:rPr>
              <a:t> = 0; // </a:t>
            </a:r>
            <a:r>
              <a:rPr lang="en-GB" sz="1200" kern="1200" dirty="0" err="1" smtClean="0">
                <a:solidFill>
                  <a:schemeClr val="tx1"/>
                </a:solidFill>
                <a:effectLst/>
                <a:latin typeface="+mn-lt"/>
                <a:ea typeface="+mn-ea"/>
                <a:cs typeface="+mn-cs"/>
              </a:rPr>
              <a:t>someOtherVal</a:t>
            </a:r>
            <a:r>
              <a:rPr lang="en-GB" sz="1200" kern="1200" dirty="0" smtClean="0">
                <a:solidFill>
                  <a:schemeClr val="tx1"/>
                </a:solidFill>
                <a:effectLst/>
                <a:latin typeface="+mn-lt"/>
                <a:ea typeface="+mn-ea"/>
                <a:cs typeface="+mn-cs"/>
              </a:rPr>
              <a:t> scope begins</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someOtherVal</a:t>
            </a:r>
            <a:r>
              <a:rPr lang="en-GB" sz="1200" kern="1200" dirty="0" smtClean="0">
                <a:solidFill>
                  <a:schemeClr val="tx1"/>
                </a:solidFill>
                <a:effectLst/>
                <a:latin typeface="+mn-lt"/>
                <a:ea typeface="+mn-ea"/>
                <a:cs typeface="+mn-cs"/>
              </a:rPr>
              <a:t> expires</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 </a:t>
            </a:r>
            <a:r>
              <a:rPr lang="en-GB" sz="1200" kern="1200" dirty="0" err="1" smtClean="0">
                <a:solidFill>
                  <a:schemeClr val="tx1"/>
                </a:solidFill>
                <a:effectLst/>
                <a:latin typeface="+mn-lt"/>
                <a:ea typeface="+mn-ea"/>
                <a:cs typeface="+mn-cs"/>
              </a:rPr>
              <a:t>someVal</a:t>
            </a:r>
            <a:r>
              <a:rPr lang="en-GB" sz="1200" kern="1200" dirty="0" smtClean="0">
                <a:solidFill>
                  <a:schemeClr val="tx1"/>
                </a:solidFill>
                <a:effectLst/>
                <a:latin typeface="+mn-lt"/>
                <a:ea typeface="+mn-ea"/>
                <a:cs typeface="+mn-cs"/>
              </a:rPr>
              <a:t> expires</a:t>
            </a:r>
          </a:p>
          <a:p>
            <a:r>
              <a:rPr lang="en-GB" sz="1200" kern="1200" dirty="0" smtClean="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135692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Automatic Variables and the Stack</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 automatic variables are allocated and expire as functions start and terminate a means of easily managing their allocation is required.</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This is provided by a section of memory known as the stack. New automatic variables are pushed onto the stack when allocated and popped off when they expire.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Two pointers are used to manage the stack (one to the base of the stack, and one to the top of the stack). When a function is called the automatic variables are added to the stack and the top pointer updated to the next free available address. When the function exits, the top pointer is reset to the value it had before the function was called (freeing the allocated memory).</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1356924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Aside:  </a:t>
            </a:r>
            <a:r>
              <a:rPr lang="en-GB" sz="1200" kern="1200" dirty="0" smtClean="0">
                <a:solidFill>
                  <a:schemeClr val="tx1"/>
                </a:solidFill>
                <a:effectLst/>
                <a:latin typeface="+mn-lt"/>
                <a:ea typeface="+mn-ea"/>
                <a:cs typeface="+mn-cs"/>
              </a:rPr>
              <a:t>Register Variables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C defines a register keyword that was intended to suggest that the CPU use a register to store an automatic variable (using a register would provide faster access than memory).</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register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counter;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In C++11 this use of register is being deprecated (the compiler will determine when variables are stored using registers).</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a:p>
        </p:txBody>
      </p:sp>
    </p:spTree>
    <p:extLst>
      <p:ext uri="{BB962C8B-B14F-4D97-AF65-F5344CB8AC3E}">
        <p14:creationId xmlns:p14="http://schemas.microsoft.com/office/powerpoint/2010/main" val="1356924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Static variables exist for the complete duration of the program (a fixed block of memory is allocated upon program execution to hold all the static variables).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Static variables can be defined with three different kinds of linkage: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external linkage (accessible across files), </a:t>
            </a:r>
          </a:p>
          <a:p>
            <a:r>
              <a:rPr lang="en-GB" sz="1200" kern="1200" dirty="0" smtClean="0">
                <a:solidFill>
                  <a:schemeClr val="tx1"/>
                </a:solidFill>
                <a:effectLst/>
                <a:latin typeface="+mn-lt"/>
                <a:ea typeface="+mn-ea"/>
                <a:cs typeface="+mn-cs"/>
              </a:rPr>
              <a:t>internal linkage (accessible to functions within the defining file)</a:t>
            </a:r>
          </a:p>
          <a:p>
            <a:r>
              <a:rPr lang="en-GB" sz="1200" kern="1200" dirty="0" smtClean="0">
                <a:solidFill>
                  <a:schemeClr val="tx1"/>
                </a:solidFill>
                <a:effectLst/>
                <a:latin typeface="+mn-lt"/>
                <a:ea typeface="+mn-ea"/>
                <a:cs typeface="+mn-cs"/>
              </a:rPr>
              <a:t>no linkage (accessible to just the defining function/block)</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Static variables may be </a:t>
            </a:r>
            <a:r>
              <a:rPr lang="en-GB" sz="1200" i="1" kern="1200" dirty="0" smtClean="0">
                <a:solidFill>
                  <a:schemeClr val="tx1"/>
                </a:solidFill>
                <a:effectLst/>
                <a:latin typeface="+mn-lt"/>
                <a:ea typeface="+mn-ea"/>
                <a:cs typeface="+mn-cs"/>
              </a:rPr>
              <a:t>zero-initialized</a:t>
            </a:r>
            <a:r>
              <a:rPr lang="en-GB" sz="1200" kern="1200" dirty="0" smtClean="0">
                <a:solidFill>
                  <a:schemeClr val="tx1"/>
                </a:solidFill>
                <a:effectLst/>
                <a:latin typeface="+mn-lt"/>
                <a:ea typeface="+mn-ea"/>
                <a:cs typeface="+mn-cs"/>
              </a:rPr>
              <a:t>, they may undergo </a:t>
            </a:r>
            <a:r>
              <a:rPr lang="en-GB" sz="1200" i="1" kern="1200" dirty="0" smtClean="0">
                <a:solidFill>
                  <a:schemeClr val="tx1"/>
                </a:solidFill>
                <a:effectLst/>
                <a:latin typeface="+mn-lt"/>
                <a:ea typeface="+mn-ea"/>
                <a:cs typeface="+mn-cs"/>
              </a:rPr>
              <a:t>constant expression initialization</a:t>
            </a:r>
            <a:r>
              <a:rPr lang="en-GB" sz="1200" kern="1200" dirty="0" smtClean="0">
                <a:solidFill>
                  <a:schemeClr val="tx1"/>
                </a:solidFill>
                <a:effectLst/>
                <a:latin typeface="+mn-lt"/>
                <a:ea typeface="+mn-ea"/>
                <a:cs typeface="+mn-cs"/>
              </a:rPr>
              <a:t>, and they may undergo </a:t>
            </a:r>
            <a:r>
              <a:rPr lang="en-GB" sz="1200" i="1" kern="1200" dirty="0" smtClean="0">
                <a:solidFill>
                  <a:schemeClr val="tx1"/>
                </a:solidFill>
                <a:effectLst/>
                <a:latin typeface="+mn-lt"/>
                <a:ea typeface="+mn-ea"/>
                <a:cs typeface="+mn-cs"/>
              </a:rPr>
              <a:t>dynamic initialization</a:t>
            </a:r>
            <a:r>
              <a:rPr lang="en-GB" sz="1200" kern="1200" dirty="0" smtClean="0">
                <a:solidFill>
                  <a:schemeClr val="tx1"/>
                </a:solidFill>
                <a:effectLst/>
                <a:latin typeface="+mn-lt"/>
                <a:ea typeface="+mn-ea"/>
                <a:cs typeface="+mn-cs"/>
              </a:rPr>
              <a:t>. Zero and constant initialization occur at compile time, while dynamic initialization occurs at runtime.</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595927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Static Duration, External Linkage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External variables (as known as global variables) are defined outside of any function (hence the name). They have static storage duration and file scope. The external variable can be used in any function that follows its definition.</a:t>
            </a:r>
          </a:p>
          <a:p>
            <a:r>
              <a:rPr lang="en-GB"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a:p>
        </p:txBody>
      </p:sp>
    </p:spTree>
    <p:extLst>
      <p:ext uri="{BB962C8B-B14F-4D97-AF65-F5344CB8AC3E}">
        <p14:creationId xmlns:p14="http://schemas.microsoft.com/office/powerpoint/2010/main" val="595927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One Definition Rule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C++ enforces the “one definition rule” which states there can only be one definition of a variable.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However, an external variable must be declared in each file that uses the variable. To permit this, C++ uses the keyword extern as a </a:t>
            </a:r>
            <a:r>
              <a:rPr lang="en-GB" sz="1200" i="1" kern="1200" dirty="0" smtClean="0">
                <a:solidFill>
                  <a:schemeClr val="tx1"/>
                </a:solidFill>
                <a:effectLst/>
                <a:latin typeface="+mn-lt"/>
                <a:ea typeface="+mn-ea"/>
                <a:cs typeface="+mn-cs"/>
              </a:rPr>
              <a:t>referencing declaration, i</a:t>
            </a:r>
            <a:r>
              <a:rPr lang="en-GB" sz="1200" kern="1200" dirty="0" smtClean="0">
                <a:solidFill>
                  <a:schemeClr val="tx1"/>
                </a:solidFill>
                <a:effectLst/>
                <a:latin typeface="+mn-lt"/>
                <a:ea typeface="+mn-ea"/>
                <a:cs typeface="+mn-cs"/>
              </a:rPr>
              <a:t>.e. it does not cause storage to be allocated because it refers to an existing variable.</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595927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1/12/2015</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1/12/2015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1/12/2015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Variables and Memory">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Variables and Memory </a:t>
            </a:r>
            <a:endParaRPr lang="en-US" sz="2800" cap="small" dirty="0">
              <a:solidFill>
                <a:schemeClr val="tx1">
                  <a:lumMod val="85000"/>
                  <a:lumOff val="15000"/>
                </a:schemeClr>
              </a:solidFill>
              <a:latin typeface="Calibri" pitchFamily="34" charset="0"/>
            </a:endParaRPr>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1487" y="3795886"/>
            <a:ext cx="1565049" cy="12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995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Arrays in Memory">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Arrays in</a:t>
            </a:r>
            <a:r>
              <a:rPr lang="en-US" sz="2800" cap="small" baseline="0" dirty="0" smtClean="0">
                <a:solidFill>
                  <a:schemeClr val="tx1">
                    <a:lumMod val="85000"/>
                    <a:lumOff val="15000"/>
                  </a:schemeClr>
                </a:solidFill>
                <a:latin typeface="Calibri" pitchFamily="34" charset="0"/>
              </a:rPr>
              <a:t> Memory</a:t>
            </a:r>
            <a:endParaRPr lang="en-US" sz="2800" cap="small" dirty="0">
              <a:solidFill>
                <a:schemeClr val="tx1">
                  <a:lumMod val="85000"/>
                  <a:lumOff val="15000"/>
                </a:schemeClr>
              </a:solidFill>
              <a:latin typeface="Calibri" pitchFamily="34" charset="0"/>
            </a:endParaRPr>
          </a:p>
        </p:txBody>
      </p:sp>
      <p:pic>
        <p:nvPicPr>
          <p:cNvPr id="10242" name="Picture 2" descr="http://i56.tinypic.com/dferrs.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8384" y="4011910"/>
            <a:ext cx="931168" cy="93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54436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Multidimensional arrays in memory">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72008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Multidimensional</a:t>
            </a:r>
            <a:r>
              <a:rPr lang="en-US" sz="2800" cap="small" baseline="0" dirty="0" smtClean="0">
                <a:solidFill>
                  <a:schemeClr val="tx1">
                    <a:lumMod val="85000"/>
                    <a:lumOff val="15000"/>
                  </a:schemeClr>
                </a:solidFill>
                <a:latin typeface="Calibri" pitchFamily="34" charset="0"/>
              </a:rPr>
              <a:t> Arrays in Memory</a:t>
            </a:r>
            <a:endParaRPr lang="en-US" sz="2800" cap="small" dirty="0">
              <a:solidFill>
                <a:schemeClr val="tx1">
                  <a:lumMod val="85000"/>
                  <a:lumOff val="15000"/>
                </a:schemeClr>
              </a:solidFill>
              <a:latin typeface="Calibri" pitchFamily="34" charset="0"/>
            </a:endParaRPr>
          </a:p>
        </p:txBody>
      </p:sp>
      <p:pic>
        <p:nvPicPr>
          <p:cNvPr id="13314"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40352" y="4038026"/>
            <a:ext cx="1188224" cy="871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9398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Heap and Stack">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72008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Overview: Heap and</a:t>
            </a:r>
            <a:r>
              <a:rPr lang="en-US" sz="2800" cap="small" baseline="0" dirty="0" smtClean="0">
                <a:solidFill>
                  <a:schemeClr val="tx1">
                    <a:lumMod val="85000"/>
                    <a:lumOff val="15000"/>
                  </a:schemeClr>
                </a:solidFill>
                <a:latin typeface="Calibri" pitchFamily="34" charset="0"/>
              </a:rPr>
              <a:t> Stack</a:t>
            </a:r>
            <a:endParaRPr lang="en-US" sz="2800" cap="small" dirty="0">
              <a:solidFill>
                <a:schemeClr val="tx1">
                  <a:lumMod val="85000"/>
                  <a:lumOff val="15000"/>
                </a:schemeClr>
              </a:solidFill>
              <a:latin typeface="Calibri" pitchFamily="34" charset="0"/>
            </a:endParaRPr>
          </a:p>
        </p:txBody>
      </p:sp>
      <p:pic>
        <p:nvPicPr>
          <p:cNvPr id="2050" name="Picture 2"/>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8384" y="4011910"/>
            <a:ext cx="909196" cy="1000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179567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Storage">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72008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Automatic Variables</a:t>
            </a:r>
            <a:endParaRPr lang="en-US" sz="2800" cap="small" dirty="0">
              <a:solidFill>
                <a:schemeClr val="tx1">
                  <a:lumMod val="85000"/>
                  <a:lumOff val="15000"/>
                </a:schemeClr>
              </a:solidFill>
              <a:latin typeface="Calibri" pitchFamily="34" charset="0"/>
            </a:endParaRPr>
          </a:p>
        </p:txBody>
      </p:sp>
      <p:pic>
        <p:nvPicPr>
          <p:cNvPr id="4099"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29653" y="3723878"/>
            <a:ext cx="1288011" cy="127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475019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tatic">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72008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Static Variables</a:t>
            </a:r>
            <a:endParaRPr lang="en-US" sz="2800" cap="small" dirty="0">
              <a:solidFill>
                <a:schemeClr val="tx1">
                  <a:lumMod val="85000"/>
                  <a:lumOff val="15000"/>
                </a:schemeClr>
              </a:solidFill>
              <a:latin typeface="Calibri" pitchFamily="34" charset="0"/>
            </a:endParaRPr>
          </a:p>
        </p:txBody>
      </p:sp>
      <p:pic>
        <p:nvPicPr>
          <p:cNvPr id="6148"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12360" y="3790581"/>
            <a:ext cx="1143000"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76223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Dynamic Variable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72008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Dynamic Variables</a:t>
            </a:r>
            <a:endParaRPr lang="en-US" sz="2800" cap="small" dirty="0">
              <a:solidFill>
                <a:schemeClr val="tx1">
                  <a:lumMod val="85000"/>
                  <a:lumOff val="15000"/>
                </a:schemeClr>
              </a:solidFill>
              <a:latin typeface="Calibri" pitchFamily="34" charset="0"/>
            </a:endParaRPr>
          </a:p>
        </p:txBody>
      </p:sp>
      <p:pic>
        <p:nvPicPr>
          <p:cNvPr id="2150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4368" y="4011910"/>
            <a:ext cx="977330" cy="97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6338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1/12/2015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1/12/2015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1/12/2015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1/12/2015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1/12/2015</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704" r:id="rId12"/>
    <p:sldLayoutId id="2147484705" r:id="rId13"/>
    <p:sldLayoutId id="2147484706" r:id="rId14"/>
    <p:sldLayoutId id="2147484707" r:id="rId15"/>
    <p:sldLayoutId id="2147484708" r:id="rId16"/>
    <p:sldLayoutId id="2147484709" r:id="rId17"/>
    <p:sldLayoutId id="2147484710" r:id="rId18"/>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9" name="Rectangle 3"/>
          <p:cNvSpPr txBox="1">
            <a:spLocks/>
          </p:cNvSpPr>
          <p:nvPr/>
        </p:nvSpPr>
        <p:spPr>
          <a:xfrm>
            <a:off x="4788024" y="794827"/>
            <a:ext cx="4104456" cy="1344875"/>
          </a:xfrm>
          <a:prstGeom prst="rect">
            <a:avLst/>
          </a:prstGeom>
          <a:effectLst/>
        </p:spPr>
        <p:txBody>
          <a:bodyPr vert="horz" lIns="91440" tIns="45720" rIns="91440" bIns="45720" rtlCol="0" anchor="t" anchorCtr="0">
            <a:normAutofit fontScale="90000" lnSpcReduction="20000"/>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lgn="ctr">
              <a:buFont typeface="Georgia" pitchFamily="18" charset="0"/>
              <a:buNone/>
            </a:pPr>
            <a:r>
              <a:rPr lang="en-US" smtClean="0">
                <a:solidFill>
                  <a:schemeClr val="tx1"/>
                </a:solidFill>
                <a:effectLst/>
              </a:rPr>
              <a:t>Data in Memory</a:t>
            </a:r>
            <a:endParaRPr lang="en-US" dirty="0">
              <a:solidFill>
                <a:schemeClr val="tx1"/>
              </a:solidFill>
              <a:effectLst/>
            </a:endParaRPr>
          </a:p>
        </p:txBody>
      </p:sp>
      <p:sp>
        <p:nvSpPr>
          <p:cNvPr id="10" name="TextBox 9"/>
          <p:cNvSpPr txBox="1"/>
          <p:nvPr/>
        </p:nvSpPr>
        <p:spPr>
          <a:xfrm>
            <a:off x="5436096" y="2643758"/>
            <a:ext cx="3168352" cy="1600438"/>
          </a:xfrm>
          <a:prstGeom prst="rect">
            <a:avLst/>
          </a:prstGeom>
          <a:noFill/>
        </p:spPr>
        <p:txBody>
          <a:bodyPr wrap="square" rtlCol="0">
            <a:spAutoFit/>
          </a:bodyPr>
          <a:lstStyle/>
          <a:p>
            <a:pPr algn="ctr"/>
            <a:r>
              <a:rPr lang="en-US" sz="2000" dirty="0" smtClean="0"/>
              <a:t>How data is stored in memory</a:t>
            </a:r>
            <a:endParaRPr lang="en-US" sz="2000" dirty="0"/>
          </a:p>
          <a:p>
            <a:pPr algn="ctr"/>
            <a:endParaRPr lang="en-US" sz="2000" dirty="0">
              <a:solidFill>
                <a:schemeClr val="tx1">
                  <a:lumMod val="85000"/>
                  <a:lumOff val="15000"/>
                </a:schemeClr>
              </a:solidFill>
              <a:latin typeface="Calibri" pitchFamily="34" charset="0"/>
            </a:endParaRPr>
          </a:p>
          <a:p>
            <a:pPr algn="ctr"/>
            <a:r>
              <a:rPr lang="en-US" sz="2000" b="1" dirty="0" smtClean="0">
                <a:solidFill>
                  <a:schemeClr val="tx1">
                    <a:lumMod val="85000"/>
                    <a:lumOff val="15000"/>
                  </a:schemeClr>
                </a:solidFill>
                <a:latin typeface="Calibri" pitchFamily="34" charset="0"/>
              </a:rPr>
              <a:t>Part </a:t>
            </a:r>
            <a:r>
              <a:rPr lang="en-US" sz="2000" b="1" dirty="0" smtClean="0">
                <a:solidFill>
                  <a:schemeClr val="tx1">
                    <a:lumMod val="85000"/>
                    <a:lumOff val="15000"/>
                  </a:schemeClr>
                </a:solidFill>
                <a:latin typeface="Calibri" pitchFamily="34" charset="0"/>
              </a:rPr>
              <a:t>2 – Duration and Scope</a:t>
            </a:r>
            <a:endParaRPr lang="en-GB" sz="2000" b="1" dirty="0">
              <a:solidFill>
                <a:schemeClr val="tx1">
                  <a:lumMod val="85000"/>
                  <a:lumOff val="15000"/>
                </a:schemeClr>
              </a:solidFill>
              <a:latin typeface="Calibri" pitchFamily="34" charset="0"/>
            </a:endParaRPr>
          </a:p>
          <a:p>
            <a:pPr algn="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627534"/>
            <a:ext cx="3456385" cy="4247317"/>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External variables (</a:t>
            </a:r>
            <a:r>
              <a:rPr lang="en-GB" sz="2000" dirty="0" smtClean="0">
                <a:solidFill>
                  <a:schemeClr val="tx1">
                    <a:lumMod val="85000"/>
                    <a:lumOff val="15000"/>
                  </a:schemeClr>
                </a:solidFill>
                <a:latin typeface="Calibri" pitchFamily="34" charset="0"/>
              </a:rPr>
              <a:t>also </a:t>
            </a:r>
            <a:r>
              <a:rPr lang="en-GB" sz="2000" dirty="0">
                <a:solidFill>
                  <a:schemeClr val="tx1">
                    <a:lumMod val="85000"/>
                    <a:lumOff val="15000"/>
                  </a:schemeClr>
                </a:solidFill>
                <a:latin typeface="Calibri" pitchFamily="34" charset="0"/>
              </a:rPr>
              <a:t>known as global variables) are defined outside of any function (hence the name). They have static storage duration and </a:t>
            </a:r>
            <a:r>
              <a:rPr lang="en-GB" sz="2000" dirty="0" smtClean="0">
                <a:solidFill>
                  <a:schemeClr val="tx1">
                    <a:lumMod val="85000"/>
                    <a:lumOff val="15000"/>
                  </a:schemeClr>
                </a:solidFill>
                <a:latin typeface="Calibri" pitchFamily="34" charset="0"/>
              </a:rPr>
              <a:t>external scope</a:t>
            </a:r>
            <a:r>
              <a:rPr lang="en-GB" sz="2000" dirty="0">
                <a:solidFill>
                  <a:schemeClr val="tx1">
                    <a:lumMod val="85000"/>
                    <a:lumOff val="15000"/>
                  </a:schemeClr>
                </a:solidFill>
                <a:latin typeface="Calibri" pitchFamily="34" charset="0"/>
              </a:rPr>
              <a:t>. </a:t>
            </a:r>
            <a:endParaRPr lang="en-GB" sz="2000" dirty="0" smtClean="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external variable can be used in any function that follows its definition</a:t>
            </a:r>
            <a:r>
              <a:rPr lang="en-GB" sz="2000" dirty="0" smtClean="0">
                <a:solidFill>
                  <a:schemeClr val="tx1">
                    <a:lumMod val="85000"/>
                    <a:lumOff val="15000"/>
                  </a:schemeClr>
                </a:solidFill>
                <a:latin typeface="Calibri" pitchFamily="34" charset="0"/>
              </a:rPr>
              <a:t>.</a:t>
            </a:r>
            <a:endParaRPr lang="en-GB" sz="1000" dirty="0" smtClean="0">
              <a:solidFill>
                <a:schemeClr val="tx1">
                  <a:lumMod val="85000"/>
                  <a:lumOff val="15000"/>
                </a:schemeClr>
              </a:solidFill>
              <a:latin typeface="Calibri" pitchFamily="34" charset="0"/>
            </a:endParaRPr>
          </a:p>
        </p:txBody>
      </p:sp>
      <p:sp>
        <p:nvSpPr>
          <p:cNvPr id="5" name="TextBox 4"/>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External Linkage</a:t>
            </a:r>
            <a:endParaRPr lang="en-GB" sz="2000" cap="small" dirty="0">
              <a:solidFill>
                <a:schemeClr val="tx1">
                  <a:lumMod val="85000"/>
                  <a:lumOff val="15000"/>
                </a:schemeClr>
              </a:solidFill>
              <a:latin typeface="Calibri" pitchFamily="34" charset="0"/>
            </a:endParaRPr>
          </a:p>
        </p:txBody>
      </p:sp>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483518"/>
            <a:ext cx="3672408" cy="4108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1437640976"/>
              </p:ext>
            </p:extLst>
          </p:nvPr>
        </p:nvGraphicFramePr>
        <p:xfrm>
          <a:off x="323528" y="2643758"/>
          <a:ext cx="2664296" cy="1057656"/>
        </p:xfrm>
        <a:graphic>
          <a:graphicData uri="http://schemas.openxmlformats.org/drawingml/2006/table">
            <a:tbl>
              <a:tblPr firstRow="1" firstCol="1" bandRow="1">
                <a:tableStyleId>{3B4B98B0-60AC-42C2-AFA5-B58CD77FA1E5}</a:tableStyleId>
              </a:tblPr>
              <a:tblGrid>
                <a:gridCol w="223246"/>
                <a:gridCol w="244105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someGlobal</a:t>
                      </a:r>
                      <a:r>
                        <a:rPr lang="en-GB" sz="1400" b="1" baseline="0" dirty="0" smtClean="0">
                          <a:solidFill>
                            <a:schemeClr val="tx1"/>
                          </a:solidFill>
                          <a:effectLst/>
                          <a:latin typeface="Courier New" pitchFamily="49" charset="0"/>
                          <a:ea typeface="Calibri"/>
                          <a:cs typeface="Courier New" pitchFamily="49" charset="0"/>
                        </a:rPr>
                        <a:t> = 3;</a:t>
                      </a:r>
                      <a:endParaRPr lang="en-GB" sz="1400" b="1" dirty="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GB" sz="1400" b="1" dirty="0" smtClean="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smtClean="0">
                          <a:effectLst/>
                          <a:latin typeface="Courier New" pitchFamily="49" charset="0"/>
                          <a:ea typeface="Calibri"/>
                          <a:cs typeface="Courier New" pitchFamily="49" charset="0"/>
                        </a:rPr>
                        <a:t>main()</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someGlobal</a:t>
                      </a:r>
                      <a:r>
                        <a:rPr lang="en-GB" sz="1400" b="1" dirty="0" smtClean="0">
                          <a:solidFill>
                            <a:schemeClr val="tx1"/>
                          </a:solidFill>
                          <a:effectLst/>
                          <a:latin typeface="Courier New" pitchFamily="49" charset="0"/>
                          <a:ea typeface="Calibri"/>
                          <a:cs typeface="Courier New" pitchFamily="49" charset="0"/>
                        </a:rPr>
                        <a:t>++;</a:t>
                      </a:r>
                      <a:r>
                        <a:rPr lang="en-GB" sz="1400" b="1" dirty="0" smtClean="0">
                          <a:solidFill>
                            <a:srgbClr val="00B050"/>
                          </a:solidFill>
                          <a:effectLst/>
                          <a:latin typeface="Courier New" pitchFamily="49" charset="0"/>
                          <a:ea typeface="Calibri"/>
                          <a:cs typeface="Courier New" pitchFamily="49" charset="0"/>
                        </a:rPr>
                        <a:t> </a:t>
                      </a:r>
                      <a:r>
                        <a:rPr lang="en-GB" sz="1400" b="1" dirty="0" smtClean="0">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8998420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External Linkage</a:t>
            </a:r>
            <a:endParaRPr lang="en-GB" sz="2000" cap="small" dirty="0">
              <a:solidFill>
                <a:schemeClr val="tx1">
                  <a:lumMod val="85000"/>
                  <a:lumOff val="15000"/>
                </a:schemeClr>
              </a:solidFill>
              <a:latin typeface="Calibri" pitchFamily="34" charset="0"/>
            </a:endParaRPr>
          </a:p>
        </p:txBody>
      </p:sp>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843558"/>
            <a:ext cx="4105338" cy="35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0" y="843558"/>
            <a:ext cx="3960440" cy="3231654"/>
          </a:xfrm>
          <a:prstGeom prst="rect">
            <a:avLst/>
          </a:prstGeom>
          <a:noFill/>
        </p:spPr>
        <p:txBody>
          <a:bodyPr wrap="square" rtlCol="0">
            <a:spAutoFit/>
          </a:bodyPr>
          <a:lstStyle/>
          <a:p>
            <a:r>
              <a:rPr lang="en-GB" sz="2400" b="1" dirty="0">
                <a:solidFill>
                  <a:schemeClr val="tx1">
                    <a:lumMod val="85000"/>
                    <a:lumOff val="15000"/>
                  </a:schemeClr>
                </a:solidFill>
                <a:latin typeface="Calibri" pitchFamily="34" charset="0"/>
              </a:rPr>
              <a:t>The One Definition Rule</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C++ enforces the “one definition rule” which states there can only be one definition of a variable. </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However, an external variable must be declared in ever file it is used. This is done using the </a:t>
            </a:r>
            <a:r>
              <a:rPr lang="en-GB" b="1" dirty="0" smtClean="0">
                <a:solidFill>
                  <a:schemeClr val="tx1">
                    <a:lumMod val="85000"/>
                    <a:lumOff val="15000"/>
                  </a:schemeClr>
                </a:solidFill>
                <a:latin typeface="Courier New" pitchFamily="49" charset="0"/>
                <a:cs typeface="Courier New" pitchFamily="49" charset="0"/>
              </a:rPr>
              <a:t>extern</a:t>
            </a:r>
            <a:r>
              <a:rPr lang="en-GB" dirty="0" smtClean="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keyword (</a:t>
            </a:r>
            <a:r>
              <a:rPr lang="en-GB" sz="2000" b="1" i="1" dirty="0" smtClean="0">
                <a:solidFill>
                  <a:schemeClr val="tx1">
                    <a:lumMod val="85000"/>
                    <a:lumOff val="15000"/>
                  </a:schemeClr>
                </a:solidFill>
                <a:latin typeface="Calibri" pitchFamily="34" charset="0"/>
              </a:rPr>
              <a:t>referencing declaration </a:t>
            </a:r>
            <a:r>
              <a:rPr lang="en-GB" sz="2000" dirty="0" smtClean="0">
                <a:solidFill>
                  <a:schemeClr val="tx1">
                    <a:lumMod val="85000"/>
                    <a:lumOff val="15000"/>
                  </a:schemeClr>
                </a:solidFill>
                <a:latin typeface="Calibri" pitchFamily="34" charset="0"/>
              </a:rPr>
              <a:t>- no new storage is allocated).</a:t>
            </a:r>
          </a:p>
        </p:txBody>
      </p:sp>
    </p:spTree>
    <p:extLst>
      <p:ext uri="{BB962C8B-B14F-4D97-AF65-F5344CB8AC3E}">
        <p14:creationId xmlns:p14="http://schemas.microsoft.com/office/powerpoint/2010/main" val="8457924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627534"/>
            <a:ext cx="1800201" cy="3170099"/>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Importantly: </a:t>
            </a:r>
            <a:r>
              <a:rPr lang="en-GB" sz="2000" dirty="0" smtClean="0">
                <a:solidFill>
                  <a:schemeClr val="tx1">
                    <a:lumMod val="85000"/>
                    <a:lumOff val="15000"/>
                  </a:schemeClr>
                </a:solidFill>
                <a:latin typeface="Calibri" pitchFamily="34" charset="0"/>
              </a:rPr>
              <a:t>An </a:t>
            </a:r>
            <a:r>
              <a:rPr lang="en-GB" b="1" dirty="0">
                <a:solidFill>
                  <a:schemeClr val="tx1">
                    <a:lumMod val="85000"/>
                    <a:lumOff val="15000"/>
                  </a:schemeClr>
                </a:solidFill>
                <a:latin typeface="Courier New" pitchFamily="49" charset="0"/>
                <a:cs typeface="Courier New" pitchFamily="49" charset="0"/>
              </a:rPr>
              <a:t>extern</a:t>
            </a:r>
            <a:r>
              <a:rPr lang="en-GB" sz="2000" dirty="0">
                <a:solidFill>
                  <a:schemeClr val="tx1">
                    <a:lumMod val="85000"/>
                    <a:lumOff val="15000"/>
                  </a:schemeClr>
                </a:solidFill>
                <a:latin typeface="Calibri" pitchFamily="34" charset="0"/>
              </a:rPr>
              <a:t> value shared across multiple files can only be defined once (to preserve the one definition rule).</a:t>
            </a:r>
          </a:p>
        </p:txBody>
      </p:sp>
      <p:sp>
        <p:nvSpPr>
          <p:cNvPr id="5" name="TextBox 4"/>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External Linkage</a:t>
            </a:r>
            <a:endParaRPr lang="en-GB" sz="2000" cap="small" dirty="0">
              <a:solidFill>
                <a:schemeClr val="tx1">
                  <a:lumMod val="85000"/>
                  <a:lumOff val="15000"/>
                </a:schemeClr>
              </a:solidFill>
              <a:latin typeface="Calibri"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64057505"/>
              </p:ext>
            </p:extLst>
          </p:nvPr>
        </p:nvGraphicFramePr>
        <p:xfrm>
          <a:off x="1979712" y="785629"/>
          <a:ext cx="5616624" cy="1322070"/>
        </p:xfrm>
        <a:graphic>
          <a:graphicData uri="http://schemas.openxmlformats.org/drawingml/2006/table">
            <a:tbl>
              <a:tblPr firstRow="1" firstCol="1" bandRow="1">
                <a:tableStyleId>{3B4B98B0-60AC-42C2-AFA5-B58CD77FA1E5}</a:tableStyleId>
              </a:tblPr>
              <a:tblGrid>
                <a:gridCol w="470626"/>
                <a:gridCol w="5145998"/>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B050"/>
                          </a:solidFill>
                          <a:effectLst/>
                          <a:latin typeface="Courier New" pitchFamily="49" charset="0"/>
                          <a:ea typeface="Calibri"/>
                          <a:cs typeface="Courier New" pitchFamily="49" charset="0"/>
                        </a:rPr>
                        <a:t>//</a:t>
                      </a:r>
                      <a:r>
                        <a:rPr lang="en-GB" sz="1400" b="1" baseline="0" dirty="0" smtClean="0">
                          <a:solidFill>
                            <a:srgbClr val="00B050"/>
                          </a:solidFill>
                          <a:effectLst/>
                          <a:latin typeface="Courier New" pitchFamily="49" charset="0"/>
                          <a:ea typeface="Calibri"/>
                          <a:cs typeface="Courier New" pitchFamily="49" charset="0"/>
                        </a:rPr>
                        <a:t> lib01.cpp</a:t>
                      </a:r>
                      <a:endParaRPr lang="en-GB" sz="1400" b="1" dirty="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smtClean="0">
                          <a:effectLst/>
                          <a:latin typeface="Courier New" pitchFamily="49" charset="0"/>
                          <a:ea typeface="Calibri"/>
                          <a:cs typeface="Courier New" pitchFamily="49" charset="0"/>
                        </a:rPr>
                        <a:t>a;	</a:t>
                      </a:r>
                      <a:r>
                        <a:rPr lang="en-GB" sz="1400" b="1" dirty="0" smtClean="0">
                          <a:solidFill>
                            <a:srgbClr val="00B050"/>
                          </a:solidFill>
                          <a:effectLst/>
                          <a:latin typeface="Courier New" pitchFamily="49" charset="0"/>
                          <a:ea typeface="Calibri"/>
                          <a:cs typeface="Courier New" pitchFamily="49" charset="0"/>
                        </a:rPr>
                        <a:t>// External variable</a:t>
                      </a:r>
                      <a:r>
                        <a:rPr lang="en-GB" sz="1400" b="1" baseline="0" dirty="0" smtClean="0">
                          <a:solidFill>
                            <a:srgbClr val="00B050"/>
                          </a:solidFill>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definition</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smtClean="0">
                          <a:effectLst/>
                          <a:latin typeface="Courier New" pitchFamily="49" charset="0"/>
                          <a:ea typeface="Calibri"/>
                          <a:cs typeface="Courier New" pitchFamily="49" charset="0"/>
                        </a:rPr>
                        <a:t>b =</a:t>
                      </a:r>
                      <a:r>
                        <a:rPr lang="en-GB" sz="1400" b="1" baseline="0" dirty="0" smtClean="0">
                          <a:effectLst/>
                          <a:latin typeface="Courier New" pitchFamily="49" charset="0"/>
                          <a:ea typeface="Calibri"/>
                          <a:cs typeface="Courier New" pitchFamily="49" charset="0"/>
                        </a:rPr>
                        <a:t> 2; </a:t>
                      </a:r>
                      <a:r>
                        <a:rPr lang="en-GB" sz="1400" b="1" baseline="0" dirty="0" smtClean="0">
                          <a:solidFill>
                            <a:srgbClr val="00B050"/>
                          </a:solidFill>
                          <a:effectLst/>
                          <a:latin typeface="Courier New" pitchFamily="49" charset="0"/>
                          <a:ea typeface="Calibri"/>
                          <a:cs typeface="Courier New" pitchFamily="49" charset="0"/>
                        </a:rPr>
                        <a:t>// External variable definition</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extern </a:t>
                      </a: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smtClean="0">
                          <a:effectLst/>
                          <a:latin typeface="Courier New" pitchFamily="49" charset="0"/>
                          <a:ea typeface="Calibri"/>
                          <a:cs typeface="Courier New" pitchFamily="49" charset="0"/>
                        </a:rPr>
                        <a:t>c = 3;</a:t>
                      </a:r>
                      <a:r>
                        <a:rPr lang="en-GB" sz="1400" b="1" baseline="0" dirty="0" smtClean="0">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Also external variable</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a:t>
                      </a:r>
                      <a:r>
                        <a:rPr lang="en-GB" sz="1400" b="1" baseline="0" dirty="0" smtClean="0">
                          <a:solidFill>
                            <a:srgbClr val="00B050"/>
                          </a:solidFill>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definition due to initialization</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24169058"/>
              </p:ext>
            </p:extLst>
          </p:nvPr>
        </p:nvGraphicFramePr>
        <p:xfrm>
          <a:off x="2051720" y="2283718"/>
          <a:ext cx="5040560" cy="793242"/>
        </p:xfrm>
        <a:graphic>
          <a:graphicData uri="http://schemas.openxmlformats.org/drawingml/2006/table">
            <a:tbl>
              <a:tblPr firstRow="1" firstCol="1" bandRow="1">
                <a:tableStyleId>{3B4B98B0-60AC-42C2-AFA5-B58CD77FA1E5}</a:tableStyleId>
              </a:tblPr>
              <a:tblGrid>
                <a:gridCol w="422357"/>
                <a:gridCol w="4618203"/>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B050"/>
                          </a:solidFill>
                          <a:effectLst/>
                          <a:latin typeface="Courier New" pitchFamily="49" charset="0"/>
                          <a:ea typeface="Calibri"/>
                          <a:cs typeface="Courier New" pitchFamily="49" charset="0"/>
                        </a:rPr>
                        <a:t>// file01.cpp</a:t>
                      </a:r>
                      <a:endParaRPr lang="en-GB" sz="1400" b="1" dirty="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extern </a:t>
                      </a: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smtClean="0">
                          <a:effectLst/>
                          <a:latin typeface="Courier New" pitchFamily="49" charset="0"/>
                          <a:ea typeface="Calibri"/>
                          <a:cs typeface="Courier New" pitchFamily="49" charset="0"/>
                        </a:rPr>
                        <a:t>a; </a:t>
                      </a:r>
                      <a:r>
                        <a:rPr lang="en-GB" sz="1400" b="1" dirty="0" smtClean="0">
                          <a:solidFill>
                            <a:srgbClr val="00B050"/>
                          </a:solidFill>
                          <a:effectLst/>
                          <a:latin typeface="Courier New" pitchFamily="49" charset="0"/>
                          <a:ea typeface="Calibri"/>
                          <a:cs typeface="Courier New" pitchFamily="49" charset="0"/>
                        </a:rPr>
                        <a:t>// Referencing declaration</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extern</a:t>
                      </a:r>
                      <a:r>
                        <a:rPr lang="en-GB" sz="1400" b="1" baseline="0" dirty="0" smtClean="0">
                          <a:solidFill>
                            <a:srgbClr val="006699"/>
                          </a:solidFill>
                          <a:effectLst/>
                          <a:latin typeface="Courier New" pitchFamily="49" charset="0"/>
                          <a:ea typeface="Calibri"/>
                          <a:cs typeface="Courier New" pitchFamily="49" charset="0"/>
                        </a:rPr>
                        <a:t> </a:t>
                      </a:r>
                      <a:r>
                        <a:rPr lang="en-GB" sz="1400" b="1" baseline="0" dirty="0" err="1" smtClean="0">
                          <a:solidFill>
                            <a:srgbClr val="006699"/>
                          </a:solidFill>
                          <a:effectLst/>
                          <a:latin typeface="Courier New" pitchFamily="49" charset="0"/>
                          <a:ea typeface="Calibri"/>
                          <a:cs typeface="Courier New" pitchFamily="49" charset="0"/>
                        </a:rPr>
                        <a:t>int</a:t>
                      </a:r>
                      <a:r>
                        <a:rPr lang="en-GB" sz="1400" b="1" baseline="0" dirty="0" smtClean="0">
                          <a:solidFill>
                            <a:srgbClr val="006699"/>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b;</a:t>
                      </a:r>
                      <a:r>
                        <a:rPr lang="en-GB" sz="1400" b="1" baseline="0" dirty="0" smtClean="0">
                          <a:solidFill>
                            <a:srgbClr val="006699"/>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Referencing declaration</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15976134"/>
              </p:ext>
            </p:extLst>
          </p:nvPr>
        </p:nvGraphicFramePr>
        <p:xfrm>
          <a:off x="2051720" y="3147814"/>
          <a:ext cx="5040560" cy="793242"/>
        </p:xfrm>
        <a:graphic>
          <a:graphicData uri="http://schemas.openxmlformats.org/drawingml/2006/table">
            <a:tbl>
              <a:tblPr firstRow="1" firstCol="1" bandRow="1">
                <a:tableStyleId>{3B4B98B0-60AC-42C2-AFA5-B58CD77FA1E5}</a:tableStyleId>
              </a:tblPr>
              <a:tblGrid>
                <a:gridCol w="422357"/>
                <a:gridCol w="4618203"/>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B050"/>
                          </a:solidFill>
                          <a:effectLst/>
                          <a:latin typeface="Courier New" pitchFamily="49" charset="0"/>
                          <a:ea typeface="Calibri"/>
                          <a:cs typeface="Courier New" pitchFamily="49" charset="0"/>
                        </a:rPr>
                        <a:t>// file02.cpp</a:t>
                      </a:r>
                      <a:endParaRPr lang="en-GB" sz="1400" b="1" dirty="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extern </a:t>
                      </a: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smtClean="0">
                          <a:effectLst/>
                          <a:latin typeface="Courier New" pitchFamily="49" charset="0"/>
                          <a:ea typeface="Calibri"/>
                          <a:cs typeface="Courier New" pitchFamily="49" charset="0"/>
                        </a:rPr>
                        <a:t>b; </a:t>
                      </a:r>
                      <a:r>
                        <a:rPr lang="en-GB" sz="1400" b="1" dirty="0" smtClean="0">
                          <a:solidFill>
                            <a:srgbClr val="00B050"/>
                          </a:solidFill>
                          <a:effectLst/>
                          <a:latin typeface="Courier New" pitchFamily="49" charset="0"/>
                          <a:ea typeface="Calibri"/>
                          <a:cs typeface="Courier New" pitchFamily="49" charset="0"/>
                        </a:rPr>
                        <a:t>// Referencing declaration</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extern</a:t>
                      </a:r>
                      <a:r>
                        <a:rPr lang="en-GB" sz="1400" b="1" baseline="0" dirty="0" smtClean="0">
                          <a:solidFill>
                            <a:srgbClr val="006699"/>
                          </a:solidFill>
                          <a:effectLst/>
                          <a:latin typeface="Courier New" pitchFamily="49" charset="0"/>
                          <a:ea typeface="Calibri"/>
                          <a:cs typeface="Courier New" pitchFamily="49" charset="0"/>
                        </a:rPr>
                        <a:t> </a:t>
                      </a:r>
                      <a:r>
                        <a:rPr lang="en-GB" sz="1400" b="1" baseline="0" dirty="0" err="1" smtClean="0">
                          <a:solidFill>
                            <a:srgbClr val="006699"/>
                          </a:solidFill>
                          <a:effectLst/>
                          <a:latin typeface="Courier New" pitchFamily="49" charset="0"/>
                          <a:ea typeface="Calibri"/>
                          <a:cs typeface="Courier New" pitchFamily="49" charset="0"/>
                        </a:rPr>
                        <a:t>int</a:t>
                      </a:r>
                      <a:r>
                        <a:rPr lang="en-GB" sz="1400" b="1" baseline="0" dirty="0" smtClean="0">
                          <a:solidFill>
                            <a:srgbClr val="006699"/>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c; </a:t>
                      </a:r>
                      <a:r>
                        <a:rPr lang="en-GB" sz="1400" b="1" baseline="0" dirty="0" smtClean="0">
                          <a:solidFill>
                            <a:srgbClr val="00B050"/>
                          </a:solidFill>
                          <a:effectLst/>
                          <a:latin typeface="Courier New" pitchFamily="49" charset="0"/>
                          <a:ea typeface="Calibri"/>
                          <a:cs typeface="Courier New" pitchFamily="49" charset="0"/>
                        </a:rPr>
                        <a:t>// Referencing declaration</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5935565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627534"/>
            <a:ext cx="5832649" cy="1323439"/>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Applying </a:t>
            </a:r>
            <a:r>
              <a:rPr lang="en-GB" sz="2000" dirty="0">
                <a:solidFill>
                  <a:schemeClr val="tx1">
                    <a:lumMod val="85000"/>
                    <a:lumOff val="15000"/>
                  </a:schemeClr>
                </a:solidFill>
                <a:latin typeface="Calibri" pitchFamily="34" charset="0"/>
              </a:rPr>
              <a:t>the </a:t>
            </a:r>
            <a:r>
              <a:rPr lang="en-GB" b="1" dirty="0">
                <a:solidFill>
                  <a:schemeClr val="tx1">
                    <a:lumMod val="85000"/>
                    <a:lumOff val="15000"/>
                  </a:schemeClr>
                </a:solidFill>
                <a:latin typeface="Courier New" pitchFamily="49" charset="0"/>
                <a:cs typeface="Courier New" pitchFamily="49" charset="0"/>
              </a:rPr>
              <a:t>static</a:t>
            </a:r>
            <a:r>
              <a:rPr lang="en-GB" sz="2000" dirty="0">
                <a:solidFill>
                  <a:schemeClr val="tx1">
                    <a:lumMod val="85000"/>
                    <a:lumOff val="15000"/>
                  </a:schemeClr>
                </a:solidFill>
                <a:latin typeface="Calibri" pitchFamily="34" charset="0"/>
              </a:rPr>
              <a:t> modifier to a variable </a:t>
            </a:r>
            <a:r>
              <a:rPr lang="en-GB" sz="2000" dirty="0" smtClean="0">
                <a:solidFill>
                  <a:schemeClr val="tx1">
                    <a:lumMod val="85000"/>
                    <a:lumOff val="15000"/>
                  </a:schemeClr>
                </a:solidFill>
                <a:latin typeface="Calibri" pitchFamily="34" charset="0"/>
              </a:rPr>
              <a:t>provides </a:t>
            </a:r>
            <a:r>
              <a:rPr lang="en-GB" sz="2000" dirty="0">
                <a:solidFill>
                  <a:schemeClr val="tx1">
                    <a:lumMod val="85000"/>
                    <a:lumOff val="15000"/>
                  </a:schemeClr>
                </a:solidFill>
                <a:latin typeface="Calibri" pitchFamily="34" charset="0"/>
              </a:rPr>
              <a:t>it with internal linkage (only visible within the containing file). This helps to avoid issues with the One Definition Rule, e.g.:</a:t>
            </a:r>
          </a:p>
        </p:txBody>
      </p:sp>
      <p:sp>
        <p:nvSpPr>
          <p:cNvPr id="5" name="TextBox 4"/>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Internal Linkage</a:t>
            </a:r>
            <a:endParaRPr lang="en-GB" sz="2000" cap="small" dirty="0">
              <a:solidFill>
                <a:schemeClr val="tx1">
                  <a:lumMod val="85000"/>
                  <a:lumOff val="15000"/>
                </a:schemeClr>
              </a:solidFill>
              <a:latin typeface="Calibri" pitchFamily="34" charset="0"/>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680133"/>
            <a:ext cx="2376264" cy="337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Table 10"/>
          <p:cNvGraphicFramePr>
            <a:graphicFrameLocks noGrp="1"/>
          </p:cNvGraphicFramePr>
          <p:nvPr>
            <p:extLst>
              <p:ext uri="{D42A27DB-BD31-4B8C-83A1-F6EECF244321}">
                <p14:modId xmlns:p14="http://schemas.microsoft.com/office/powerpoint/2010/main" val="196208253"/>
              </p:ext>
            </p:extLst>
          </p:nvPr>
        </p:nvGraphicFramePr>
        <p:xfrm>
          <a:off x="35496" y="2067694"/>
          <a:ext cx="5328592" cy="528828"/>
        </p:xfrm>
        <a:graphic>
          <a:graphicData uri="http://schemas.openxmlformats.org/drawingml/2006/table">
            <a:tbl>
              <a:tblPr firstRow="1" firstCol="1" bandRow="1">
                <a:tableStyleId>{3B4B98B0-60AC-42C2-AFA5-B58CD77FA1E5}</a:tableStyleId>
              </a:tblPr>
              <a:tblGrid>
                <a:gridCol w="446492"/>
                <a:gridCol w="488210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B050"/>
                          </a:solidFill>
                          <a:effectLst/>
                          <a:latin typeface="Courier New" pitchFamily="49" charset="0"/>
                          <a:ea typeface="Calibri"/>
                          <a:cs typeface="Courier New" pitchFamily="49" charset="0"/>
                        </a:rPr>
                        <a:t>// file01.cpp</a:t>
                      </a:r>
                      <a:endParaRPr lang="en-GB" sz="1400" b="1" dirty="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var</a:t>
                      </a:r>
                      <a:r>
                        <a:rPr lang="en-GB" sz="1400" b="1" baseline="0" dirty="0" smtClean="0">
                          <a:solidFill>
                            <a:schemeClr val="tx1"/>
                          </a:solidFill>
                          <a:effectLst/>
                          <a:latin typeface="Courier New" pitchFamily="49" charset="0"/>
                          <a:ea typeface="Calibri"/>
                          <a:cs typeface="Courier New" pitchFamily="49" charset="0"/>
                        </a:rPr>
                        <a:t> = 100</a:t>
                      </a:r>
                      <a:r>
                        <a:rPr lang="en-GB" sz="1400" b="1" dirty="0" smtClean="0">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 External</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155736222"/>
              </p:ext>
            </p:extLst>
          </p:nvPr>
        </p:nvGraphicFramePr>
        <p:xfrm>
          <a:off x="35496" y="2738230"/>
          <a:ext cx="5328592" cy="1057656"/>
        </p:xfrm>
        <a:graphic>
          <a:graphicData uri="http://schemas.openxmlformats.org/drawingml/2006/table">
            <a:tbl>
              <a:tblPr firstRow="1" firstCol="1" bandRow="1">
                <a:tableStyleId>{3B4B98B0-60AC-42C2-AFA5-B58CD77FA1E5}</a:tableStyleId>
              </a:tblPr>
              <a:tblGrid>
                <a:gridCol w="446492"/>
                <a:gridCol w="488210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B050"/>
                          </a:solidFill>
                          <a:effectLst/>
                          <a:latin typeface="Courier New" pitchFamily="49" charset="0"/>
                          <a:ea typeface="Calibri"/>
                          <a:cs typeface="Courier New" pitchFamily="49" charset="0"/>
                        </a:rPr>
                        <a:t>// file02.cpp</a:t>
                      </a:r>
                      <a:endParaRPr lang="en-GB" sz="1400" b="1" dirty="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var</a:t>
                      </a:r>
                      <a:r>
                        <a:rPr lang="en-GB" sz="1400" b="1" baseline="0" dirty="0" smtClean="0">
                          <a:solidFill>
                            <a:schemeClr val="tx1"/>
                          </a:solidFill>
                          <a:effectLst/>
                          <a:latin typeface="Courier New" pitchFamily="49" charset="0"/>
                          <a:ea typeface="Calibri"/>
                          <a:cs typeface="Courier New" pitchFamily="49" charset="0"/>
                        </a:rPr>
                        <a:t> = 100</a:t>
                      </a:r>
                      <a:r>
                        <a:rPr lang="en-GB" sz="1400" b="1" dirty="0" smtClean="0">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 Also external</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void</a:t>
                      </a:r>
                      <a:r>
                        <a:rPr lang="en-GB" sz="1400" b="1" dirty="0" smtClean="0">
                          <a:solidFill>
                            <a:srgbClr val="00B05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foo()</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r>
                        <a:rPr lang="en-GB" sz="1400" b="1" dirty="0" smtClean="0">
                          <a:solidFill>
                            <a:srgbClr val="00B050"/>
                          </a:solidFill>
                          <a:effectLst/>
                          <a:latin typeface="Courier New" pitchFamily="49" charset="0"/>
                          <a:ea typeface="Calibri"/>
                          <a:cs typeface="Courier New" pitchFamily="49" charset="0"/>
                        </a:rPr>
                        <a:t> </a:t>
                      </a: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a = </a:t>
                      </a:r>
                      <a:r>
                        <a:rPr lang="en-GB" sz="1400" b="1" dirty="0" err="1" smtClean="0">
                          <a:solidFill>
                            <a:schemeClr val="tx1"/>
                          </a:solidFill>
                          <a:effectLst/>
                          <a:latin typeface="Courier New" pitchFamily="49" charset="0"/>
                          <a:ea typeface="Calibri"/>
                          <a:cs typeface="Courier New" pitchFamily="49" charset="0"/>
                        </a:rPr>
                        <a:t>var</a:t>
                      </a:r>
                      <a:r>
                        <a:rPr lang="en-GB" sz="1400" b="1" dirty="0" smtClean="0">
                          <a:solidFill>
                            <a:schemeClr val="tx1"/>
                          </a:solidFill>
                          <a:effectLst/>
                          <a:latin typeface="Courier New" pitchFamily="49" charset="0"/>
                          <a:ea typeface="Calibri"/>
                          <a:cs typeface="Courier New" pitchFamily="49" charset="0"/>
                        </a:rPr>
                        <a:t>; } </a:t>
                      </a:r>
                      <a:r>
                        <a:rPr lang="en-GB" sz="1400" b="1" dirty="0" smtClean="0">
                          <a:solidFill>
                            <a:srgbClr val="00B050"/>
                          </a:solidFill>
                          <a:effectLst/>
                          <a:latin typeface="Courier New" pitchFamily="49" charset="0"/>
                          <a:ea typeface="Calibri"/>
                          <a:cs typeface="Courier New" pitchFamily="49" charset="0"/>
                        </a:rPr>
                        <a:t>// Error</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242902411"/>
              </p:ext>
            </p:extLst>
          </p:nvPr>
        </p:nvGraphicFramePr>
        <p:xfrm>
          <a:off x="35496" y="3867894"/>
          <a:ext cx="5328592" cy="1057656"/>
        </p:xfrm>
        <a:graphic>
          <a:graphicData uri="http://schemas.openxmlformats.org/drawingml/2006/table">
            <a:tbl>
              <a:tblPr firstRow="1" firstCol="1" bandRow="1">
                <a:tableStyleId>{3B4B98B0-60AC-42C2-AFA5-B58CD77FA1E5}</a:tableStyleId>
              </a:tblPr>
              <a:tblGrid>
                <a:gridCol w="446492"/>
                <a:gridCol w="488210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B050"/>
                          </a:solidFill>
                          <a:effectLst/>
                          <a:latin typeface="Courier New" pitchFamily="49" charset="0"/>
                          <a:ea typeface="Calibri"/>
                          <a:cs typeface="Courier New" pitchFamily="49" charset="0"/>
                        </a:rPr>
                        <a:t>// file02.cpp</a:t>
                      </a:r>
                      <a:endParaRPr lang="en-GB" sz="1400" b="1" dirty="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static </a:t>
                      </a: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var</a:t>
                      </a:r>
                      <a:r>
                        <a:rPr lang="en-GB" sz="1400" b="1" baseline="0" dirty="0" smtClean="0">
                          <a:solidFill>
                            <a:schemeClr val="tx1"/>
                          </a:solidFill>
                          <a:effectLst/>
                          <a:latin typeface="Courier New" pitchFamily="49" charset="0"/>
                          <a:ea typeface="Calibri"/>
                          <a:cs typeface="Courier New" pitchFamily="49" charset="0"/>
                        </a:rPr>
                        <a:t> = 100</a:t>
                      </a:r>
                      <a:r>
                        <a:rPr lang="en-GB" sz="1400" b="1" dirty="0" smtClean="0">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 Internal definition</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void</a:t>
                      </a:r>
                      <a:r>
                        <a:rPr lang="en-GB" sz="1400" b="1" dirty="0" smtClean="0">
                          <a:solidFill>
                            <a:srgbClr val="00B05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foo()</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r>
                        <a:rPr lang="en-GB" sz="1400" b="1" dirty="0" smtClean="0">
                          <a:solidFill>
                            <a:srgbClr val="00B050"/>
                          </a:solidFill>
                          <a:effectLst/>
                          <a:latin typeface="Courier New" pitchFamily="49" charset="0"/>
                          <a:ea typeface="Calibri"/>
                          <a:cs typeface="Courier New" pitchFamily="49" charset="0"/>
                        </a:rPr>
                        <a:t> </a:t>
                      </a: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a = </a:t>
                      </a:r>
                      <a:r>
                        <a:rPr lang="en-GB" sz="1400" b="1" dirty="0" err="1" smtClean="0">
                          <a:solidFill>
                            <a:schemeClr val="tx1"/>
                          </a:solidFill>
                          <a:effectLst/>
                          <a:latin typeface="Courier New" pitchFamily="49" charset="0"/>
                          <a:ea typeface="Calibri"/>
                          <a:cs typeface="Courier New" pitchFamily="49" charset="0"/>
                        </a:rPr>
                        <a:t>var</a:t>
                      </a:r>
                      <a:r>
                        <a:rPr lang="en-GB" sz="1400" b="1" dirty="0" smtClean="0">
                          <a:solidFill>
                            <a:schemeClr val="tx1"/>
                          </a:solidFill>
                          <a:effectLst/>
                          <a:latin typeface="Courier New" pitchFamily="49" charset="0"/>
                          <a:ea typeface="Calibri"/>
                          <a:cs typeface="Courier New" pitchFamily="49" charset="0"/>
                        </a:rPr>
                        <a:t>; } </a:t>
                      </a:r>
                      <a:r>
                        <a:rPr lang="en-GB" sz="1400" b="1" dirty="0" smtClean="0">
                          <a:solidFill>
                            <a:srgbClr val="00B050"/>
                          </a:solidFill>
                          <a:effectLst/>
                          <a:latin typeface="Courier New" pitchFamily="49" charset="0"/>
                          <a:ea typeface="Calibri"/>
                          <a:cs typeface="Courier New" pitchFamily="49" charset="0"/>
                        </a:rPr>
                        <a:t>// OK</a:t>
                      </a:r>
                      <a:r>
                        <a:rPr lang="en-GB" sz="1400" b="1" baseline="0" dirty="0" smtClean="0">
                          <a:solidFill>
                            <a:srgbClr val="00B050"/>
                          </a:solidFill>
                          <a:effectLst/>
                          <a:latin typeface="Courier New" pitchFamily="49" charset="0"/>
                          <a:ea typeface="Calibri"/>
                          <a:cs typeface="Courier New" pitchFamily="49" charset="0"/>
                        </a:rPr>
                        <a:t> – </a:t>
                      </a:r>
                      <a:r>
                        <a:rPr lang="en-GB" sz="1400" b="1" baseline="0" dirty="0" err="1" smtClean="0">
                          <a:solidFill>
                            <a:srgbClr val="00B050"/>
                          </a:solidFill>
                          <a:effectLst/>
                          <a:latin typeface="Courier New" pitchFamily="49" charset="0"/>
                          <a:ea typeface="Calibri"/>
                          <a:cs typeface="Courier New" pitchFamily="49" charset="0"/>
                        </a:rPr>
                        <a:t>var</a:t>
                      </a:r>
                      <a:r>
                        <a:rPr lang="en-GB" sz="1400" b="1" baseline="0" dirty="0" smtClean="0">
                          <a:solidFill>
                            <a:srgbClr val="00B050"/>
                          </a:solidFill>
                          <a:effectLst/>
                          <a:latin typeface="Courier New" pitchFamily="49" charset="0"/>
                          <a:ea typeface="Calibri"/>
                          <a:cs typeface="Courier New" pitchFamily="49" charset="0"/>
                        </a:rPr>
                        <a:t> ‘hides’ global</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4336901"/>
            <a:ext cx="631010" cy="61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7565" y="3371409"/>
            <a:ext cx="576563" cy="496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410442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627534"/>
            <a:ext cx="8640961" cy="1477328"/>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a:t>
            </a:r>
            <a:r>
              <a:rPr lang="en-GB" b="1" dirty="0">
                <a:solidFill>
                  <a:schemeClr val="tx1">
                    <a:lumMod val="85000"/>
                    <a:lumOff val="15000"/>
                  </a:schemeClr>
                </a:solidFill>
                <a:latin typeface="Courier New" pitchFamily="49" charset="0"/>
                <a:cs typeface="Courier New" pitchFamily="49" charset="0"/>
              </a:rPr>
              <a:t>static</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keyword can also be applied to variables defined inside a block. This means that the variable exists all the time but is only accessible within that block (i.e. a static local variable can preserve values between function calls).</a:t>
            </a:r>
          </a:p>
          <a:p>
            <a:r>
              <a:rPr lang="en-GB" sz="1000" dirty="0">
                <a:solidFill>
                  <a:schemeClr val="tx1">
                    <a:lumMod val="85000"/>
                    <a:lumOff val="15000"/>
                  </a:schemeClr>
                </a:solidFill>
                <a:latin typeface="Calibri" pitchFamily="34" charset="0"/>
              </a:rPr>
              <a:t> </a:t>
            </a:r>
          </a:p>
          <a:p>
            <a:r>
              <a:rPr lang="en-GB" sz="2000" dirty="0">
                <a:solidFill>
                  <a:schemeClr val="tx1">
                    <a:lumMod val="85000"/>
                    <a:lumOff val="15000"/>
                  </a:schemeClr>
                </a:solidFill>
                <a:latin typeface="Calibri" pitchFamily="34" charset="0"/>
              </a:rPr>
              <a:t>It’s somewhat of a niche feature.</a:t>
            </a:r>
          </a:p>
        </p:txBody>
      </p:sp>
      <p:sp>
        <p:nvSpPr>
          <p:cNvPr id="5" name="TextBox 4"/>
          <p:cNvSpPr txBox="1"/>
          <p:nvPr/>
        </p:nvSpPr>
        <p:spPr>
          <a:xfrm>
            <a:off x="5894997"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No Linkage</a:t>
            </a:r>
            <a:endParaRPr lang="en-GB" sz="2000" cap="small" dirty="0">
              <a:solidFill>
                <a:schemeClr val="tx1">
                  <a:lumMod val="85000"/>
                  <a:lumOff val="15000"/>
                </a:schemeClr>
              </a:solidFill>
              <a:latin typeface="Calibri" pitchFamily="34" charset="0"/>
            </a:endParaRPr>
          </a:p>
        </p:txBody>
      </p:sp>
      <p:pic>
        <p:nvPicPr>
          <p:cNvPr id="2048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11710"/>
            <a:ext cx="9144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23916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9872" y="1005572"/>
            <a:ext cx="4464496" cy="286232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You might </a:t>
            </a:r>
            <a:r>
              <a:rPr lang="en-GB" sz="2000" dirty="0" smtClean="0">
                <a:solidFill>
                  <a:schemeClr val="tx1">
                    <a:lumMod val="85000"/>
                    <a:lumOff val="15000"/>
                  </a:schemeClr>
                </a:solidFill>
                <a:latin typeface="Calibri" pitchFamily="34" charset="0"/>
              </a:rPr>
              <a:t>think that the different forms of linkage, etc. are a tad confusing </a:t>
            </a:r>
            <a:r>
              <a:rPr lang="en-GB" sz="2000" dirty="0">
                <a:solidFill>
                  <a:schemeClr val="tx1">
                    <a:lumMod val="85000"/>
                    <a:lumOff val="15000"/>
                  </a:schemeClr>
                </a:solidFill>
                <a:latin typeface="Calibri" pitchFamily="34" charset="0"/>
              </a:rPr>
              <a:t>and needlessly messy. You’d be right. </a:t>
            </a:r>
            <a:r>
              <a:rPr lang="en-GB" sz="2000" dirty="0" smtClean="0">
                <a:solidFill>
                  <a:schemeClr val="tx1">
                    <a:lumMod val="85000"/>
                    <a:lumOff val="15000"/>
                  </a:schemeClr>
                </a:solidFill>
                <a:latin typeface="Calibri" pitchFamily="34" charset="0"/>
              </a:rPr>
              <a:t>More recent languages typically handle scope in a much cleaner manner.</a:t>
            </a:r>
          </a:p>
          <a:p>
            <a:r>
              <a:rPr lang="en-GB" sz="2000" dirty="0">
                <a:solidFill>
                  <a:schemeClr val="tx1">
                    <a:lumMod val="85000"/>
                    <a:lumOff val="15000"/>
                  </a:schemeClr>
                </a:solidFill>
                <a:latin typeface="Calibri" pitchFamily="34" charset="0"/>
              </a:rPr>
              <a:t> </a:t>
            </a:r>
          </a:p>
          <a:p>
            <a:r>
              <a:rPr lang="en-GB" sz="2000" b="1" dirty="0">
                <a:solidFill>
                  <a:schemeClr val="tx1">
                    <a:lumMod val="85000"/>
                    <a:lumOff val="15000"/>
                  </a:schemeClr>
                </a:solidFill>
                <a:latin typeface="Calibri" pitchFamily="34" charset="0"/>
              </a:rPr>
              <a:t>Aside: </a:t>
            </a:r>
            <a:r>
              <a:rPr lang="en-GB" sz="2000" dirty="0" smtClean="0">
                <a:solidFill>
                  <a:schemeClr val="tx1">
                    <a:lumMod val="85000"/>
                    <a:lumOff val="15000"/>
                  </a:schemeClr>
                </a:solidFill>
                <a:latin typeface="Calibri" pitchFamily="34" charset="0"/>
              </a:rPr>
              <a:t>Current C</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practice recommends the use of namespaces (</a:t>
            </a:r>
            <a:r>
              <a:rPr lang="en-GB" sz="2000" dirty="0">
                <a:solidFill>
                  <a:schemeClr val="tx1">
                    <a:lumMod val="85000"/>
                    <a:lumOff val="15000"/>
                  </a:schemeClr>
                </a:solidFill>
                <a:latin typeface="Calibri" pitchFamily="34" charset="0"/>
              </a:rPr>
              <a:t>explored later</a:t>
            </a:r>
            <a:r>
              <a:rPr lang="en-GB" sz="2000" dirty="0" smtClean="0">
                <a:solidFill>
                  <a:schemeClr val="tx1">
                    <a:lumMod val="85000"/>
                    <a:lumOff val="15000"/>
                  </a:schemeClr>
                </a:solidFill>
                <a:latin typeface="Calibri" pitchFamily="34" charset="0"/>
              </a:rPr>
              <a:t>) as a means of better controlling scope.</a:t>
            </a:r>
            <a:endParaRPr lang="en-GB" sz="2000" dirty="0">
              <a:solidFill>
                <a:schemeClr val="tx1">
                  <a:lumMod val="85000"/>
                  <a:lumOff val="15000"/>
                </a:schemeClr>
              </a:solidFill>
              <a:latin typeface="Calibri" pitchFamily="34" charset="0"/>
            </a:endParaRPr>
          </a:p>
        </p:txBody>
      </p:sp>
      <p:pic>
        <p:nvPicPr>
          <p:cNvPr id="19458" name="Picture 2" descr="http://myzerowaste.com/wp-content/uploads/2011/10/confused_person.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560" y="526723"/>
            <a:ext cx="2893532" cy="420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7215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657301"/>
            <a:ext cx="44672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9511" y="627534"/>
            <a:ext cx="4104457" cy="430887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In C++ the programmer can allocate/</a:t>
            </a:r>
            <a:r>
              <a:rPr lang="en-GB" sz="2000" dirty="0" err="1">
                <a:solidFill>
                  <a:schemeClr val="tx1">
                    <a:lumMod val="85000"/>
                    <a:lumOff val="15000"/>
                  </a:schemeClr>
                </a:solidFill>
                <a:latin typeface="Calibri" pitchFamily="34" charset="0"/>
              </a:rPr>
              <a:t>deallocate</a:t>
            </a:r>
            <a:r>
              <a:rPr lang="en-GB" sz="2000" dirty="0">
                <a:solidFill>
                  <a:schemeClr val="tx1">
                    <a:lumMod val="85000"/>
                    <a:lumOff val="15000"/>
                  </a:schemeClr>
                </a:solidFill>
                <a:latin typeface="Calibri" pitchFamily="34" charset="0"/>
              </a:rPr>
              <a:t> memory (variables, arrays, etc.) on </a:t>
            </a:r>
            <a:r>
              <a:rPr lang="en-GB" sz="2000" dirty="0" smtClean="0">
                <a:solidFill>
                  <a:schemeClr val="tx1">
                    <a:lumMod val="85000"/>
                    <a:lumOff val="15000"/>
                  </a:schemeClr>
                </a:solidFill>
                <a:latin typeface="Calibri" pitchFamily="34" charset="0"/>
              </a:rPr>
              <a:t>demand </a:t>
            </a:r>
            <a:r>
              <a:rPr lang="en-GB" sz="2000" dirty="0">
                <a:solidFill>
                  <a:schemeClr val="tx1">
                    <a:lumMod val="85000"/>
                    <a:lumOff val="15000"/>
                  </a:schemeClr>
                </a:solidFill>
                <a:latin typeface="Calibri" pitchFamily="34" charset="0"/>
              </a:rPr>
              <a:t>(</a:t>
            </a:r>
            <a:r>
              <a:rPr lang="en-GB" sz="2000" dirty="0" smtClean="0">
                <a:solidFill>
                  <a:schemeClr val="tx1">
                    <a:lumMod val="85000"/>
                    <a:lumOff val="15000"/>
                  </a:schemeClr>
                </a:solidFill>
                <a:latin typeface="Calibri" pitchFamily="34" charset="0"/>
              </a:rPr>
              <a:t>via the </a:t>
            </a:r>
            <a:r>
              <a:rPr lang="en-GB" b="1" dirty="0" smtClean="0">
                <a:solidFill>
                  <a:schemeClr val="tx1">
                    <a:lumMod val="85000"/>
                    <a:lumOff val="15000"/>
                  </a:schemeClr>
                </a:solidFill>
                <a:latin typeface="Courier New" pitchFamily="49" charset="0"/>
                <a:cs typeface="Courier New" pitchFamily="49" charset="0"/>
              </a:rPr>
              <a:t>new</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and </a:t>
            </a:r>
            <a:r>
              <a:rPr lang="en-GB" b="1" dirty="0" smtClean="0">
                <a:solidFill>
                  <a:schemeClr val="tx1">
                    <a:lumMod val="85000"/>
                    <a:lumOff val="15000"/>
                  </a:schemeClr>
                </a:solidFill>
                <a:latin typeface="Courier New" pitchFamily="49" charset="0"/>
                <a:cs typeface="Courier New" pitchFamily="49" charset="0"/>
              </a:rPr>
              <a:t>delete</a:t>
            </a:r>
            <a:r>
              <a:rPr lang="en-GB" dirty="0" smtClean="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operators). </a:t>
            </a:r>
            <a:r>
              <a:rPr lang="en-GB" sz="2000" dirty="0">
                <a:solidFill>
                  <a:schemeClr val="tx1">
                    <a:lumMod val="85000"/>
                    <a:lumOff val="15000"/>
                  </a:schemeClr>
                </a:solidFill>
                <a:latin typeface="Calibri" pitchFamily="34" charset="0"/>
              </a:rPr>
              <a:t>Variables allocated in this way live on the heap </a:t>
            </a:r>
            <a:r>
              <a:rPr lang="en-GB" sz="2000" dirty="0" smtClean="0">
                <a:solidFill>
                  <a:schemeClr val="tx1">
                    <a:lumMod val="85000"/>
                    <a:lumOff val="15000"/>
                  </a:schemeClr>
                </a:solidFill>
                <a:latin typeface="Calibri" pitchFamily="34" charset="0"/>
              </a:rPr>
              <a:t>(free </a:t>
            </a:r>
            <a:r>
              <a:rPr lang="en-GB" sz="2000" dirty="0">
                <a:solidFill>
                  <a:schemeClr val="tx1">
                    <a:lumMod val="85000"/>
                    <a:lumOff val="15000"/>
                  </a:schemeClr>
                </a:solidFill>
                <a:latin typeface="Calibri" pitchFamily="34" charset="0"/>
              </a:rPr>
              <a:t>store).</a:t>
            </a:r>
          </a:p>
          <a:p>
            <a:r>
              <a:rPr lang="en-GB" sz="1000" dirty="0">
                <a:solidFill>
                  <a:schemeClr val="tx1">
                    <a:lumMod val="85000"/>
                    <a:lumOff val="15000"/>
                  </a:schemeClr>
                </a:solidFill>
                <a:latin typeface="Calibri" pitchFamily="34" charset="0"/>
              </a:rPr>
              <a:t> </a:t>
            </a:r>
          </a:p>
          <a:p>
            <a:r>
              <a:rPr lang="en-GB" sz="2000" dirty="0">
                <a:solidFill>
                  <a:schemeClr val="tx1">
                    <a:lumMod val="85000"/>
                    <a:lumOff val="15000"/>
                  </a:schemeClr>
                </a:solidFill>
                <a:latin typeface="Calibri" pitchFamily="34" charset="0"/>
              </a:rPr>
              <a:t>T</a:t>
            </a:r>
            <a:r>
              <a:rPr lang="en-GB" sz="2000" dirty="0" smtClean="0">
                <a:solidFill>
                  <a:schemeClr val="tx1">
                    <a:lumMod val="85000"/>
                    <a:lumOff val="15000"/>
                  </a:schemeClr>
                </a:solidFill>
                <a:latin typeface="Calibri" pitchFamily="34" charset="0"/>
              </a:rPr>
              <a:t>he </a:t>
            </a:r>
            <a:r>
              <a:rPr lang="en-GB" b="1" dirty="0">
                <a:solidFill>
                  <a:schemeClr val="tx1">
                    <a:lumMod val="85000"/>
                    <a:lumOff val="15000"/>
                  </a:schemeClr>
                </a:solidFill>
                <a:latin typeface="Courier New" pitchFamily="49" charset="0"/>
                <a:cs typeface="Courier New" pitchFamily="49" charset="0"/>
              </a:rPr>
              <a:t>new</a:t>
            </a:r>
            <a:r>
              <a:rPr lang="en-GB" sz="2000" dirty="0">
                <a:solidFill>
                  <a:schemeClr val="tx1">
                    <a:lumMod val="85000"/>
                    <a:lumOff val="15000"/>
                  </a:schemeClr>
                </a:solidFill>
                <a:latin typeface="Calibri" pitchFamily="34" charset="0"/>
              </a:rPr>
              <a:t> </a:t>
            </a:r>
            <a:r>
              <a:rPr lang="en-GB" sz="2400" dirty="0">
                <a:solidFill>
                  <a:schemeClr val="tx1">
                    <a:lumMod val="85000"/>
                    <a:lumOff val="15000"/>
                  </a:schemeClr>
                </a:solidFill>
                <a:latin typeface="Calibri" pitchFamily="34" charset="0"/>
              </a:rPr>
              <a:t>and </a:t>
            </a:r>
            <a:r>
              <a:rPr lang="en-GB" b="1" dirty="0">
                <a:solidFill>
                  <a:schemeClr val="tx1">
                    <a:lumMod val="85000"/>
                    <a:lumOff val="15000"/>
                  </a:schemeClr>
                </a:solidFill>
                <a:latin typeface="Courier New" pitchFamily="49" charset="0"/>
                <a:cs typeface="Courier New" pitchFamily="49" charset="0"/>
              </a:rPr>
              <a:t>delete</a:t>
            </a:r>
            <a:r>
              <a:rPr lang="en-GB"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operators must deal with </a:t>
            </a:r>
            <a:r>
              <a:rPr lang="en-GB" sz="2000" dirty="0" smtClean="0">
                <a:solidFill>
                  <a:schemeClr val="tx1">
                    <a:lumMod val="85000"/>
                    <a:lumOff val="15000"/>
                  </a:schemeClr>
                </a:solidFill>
                <a:latin typeface="Calibri" pitchFamily="34" charset="0"/>
              </a:rPr>
              <a:t>more </a:t>
            </a:r>
            <a:r>
              <a:rPr lang="en-GB" sz="2000" dirty="0">
                <a:solidFill>
                  <a:schemeClr val="tx1">
                    <a:lumMod val="85000"/>
                    <a:lumOff val="15000"/>
                  </a:schemeClr>
                </a:solidFill>
                <a:latin typeface="Calibri" pitchFamily="34" charset="0"/>
              </a:rPr>
              <a:t>complex </a:t>
            </a:r>
            <a:r>
              <a:rPr lang="en-GB" sz="2000" dirty="0" smtClean="0">
                <a:solidFill>
                  <a:schemeClr val="tx1">
                    <a:lumMod val="85000"/>
                    <a:lumOff val="15000"/>
                  </a:schemeClr>
                </a:solidFill>
                <a:latin typeface="Calibri" pitchFamily="34" charset="0"/>
              </a:rPr>
              <a:t>memory management (compared to stack management)  as creating/deleting objects </a:t>
            </a:r>
            <a:r>
              <a:rPr lang="en-GB" sz="2000" dirty="0">
                <a:solidFill>
                  <a:schemeClr val="tx1">
                    <a:lumMod val="85000"/>
                    <a:lumOff val="15000"/>
                  </a:schemeClr>
                </a:solidFill>
                <a:latin typeface="Calibri" pitchFamily="34" charset="0"/>
              </a:rPr>
              <a:t>can leave ‘gaps’ in the free store that need to be either removed or </a:t>
            </a:r>
            <a:r>
              <a:rPr lang="en-GB" sz="2000" dirty="0" smtClean="0">
                <a:solidFill>
                  <a:schemeClr val="tx1">
                    <a:lumMod val="85000"/>
                    <a:lumOff val="15000"/>
                  </a:schemeClr>
                </a:solidFill>
                <a:latin typeface="Calibri" pitchFamily="34" charset="0"/>
              </a:rPr>
              <a:t>tracked/reused.</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7270495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1" y="627534"/>
            <a:ext cx="7920881" cy="101566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lifetime of dynamically allocated data is </a:t>
            </a:r>
            <a:r>
              <a:rPr lang="en-GB" sz="2000" dirty="0" smtClean="0">
                <a:solidFill>
                  <a:schemeClr val="tx1">
                    <a:lumMod val="85000"/>
                    <a:lumOff val="15000"/>
                  </a:schemeClr>
                </a:solidFill>
                <a:latin typeface="Calibri" pitchFamily="34" charset="0"/>
              </a:rPr>
              <a:t>controlled by </a:t>
            </a:r>
            <a:r>
              <a:rPr lang="en-GB" sz="2000" dirty="0">
                <a:solidFill>
                  <a:schemeClr val="tx1">
                    <a:lumMod val="85000"/>
                    <a:lumOff val="15000"/>
                  </a:schemeClr>
                </a:solidFill>
                <a:latin typeface="Calibri" pitchFamily="34" charset="0"/>
              </a:rPr>
              <a:t>the </a:t>
            </a:r>
            <a:r>
              <a:rPr lang="en-GB" sz="2000" dirty="0" smtClean="0">
                <a:solidFill>
                  <a:schemeClr val="tx1">
                    <a:lumMod val="85000"/>
                    <a:lumOff val="15000"/>
                  </a:schemeClr>
                </a:solidFill>
                <a:latin typeface="Calibri" pitchFamily="34" charset="0"/>
              </a:rPr>
              <a:t>programmer. </a:t>
            </a:r>
            <a:r>
              <a:rPr lang="en-GB" sz="2000" dirty="0">
                <a:solidFill>
                  <a:schemeClr val="tx1">
                    <a:lumMod val="85000"/>
                    <a:lumOff val="15000"/>
                  </a:schemeClr>
                </a:solidFill>
                <a:latin typeface="Calibri" pitchFamily="34" charset="0"/>
              </a:rPr>
              <a:t>Memory leaks occur when the programmer creates some new data item on the free store but ‘forgets’ to remove </a:t>
            </a:r>
            <a:r>
              <a:rPr lang="en-GB" sz="2000" dirty="0" smtClean="0">
                <a:solidFill>
                  <a:schemeClr val="tx1">
                    <a:lumMod val="85000"/>
                    <a:lumOff val="15000"/>
                  </a:schemeClr>
                </a:solidFill>
                <a:latin typeface="Calibri" pitchFamily="34" charset="0"/>
              </a:rPr>
              <a:t>it.</a:t>
            </a:r>
            <a:endParaRPr lang="en-GB" sz="2000" dirty="0">
              <a:solidFill>
                <a:schemeClr val="tx1">
                  <a:lumMod val="85000"/>
                  <a:lumOff val="15000"/>
                </a:schemeClr>
              </a:solidFill>
              <a:latin typeface="Calibri" pitchFamily="34"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60032" y="1750918"/>
            <a:ext cx="30575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692534728"/>
              </p:ext>
            </p:extLst>
          </p:nvPr>
        </p:nvGraphicFramePr>
        <p:xfrm>
          <a:off x="179511" y="1849747"/>
          <a:ext cx="4032448" cy="1322070"/>
        </p:xfrm>
        <a:graphic>
          <a:graphicData uri="http://schemas.openxmlformats.org/drawingml/2006/table">
            <a:tbl>
              <a:tblPr firstRow="1" firstCol="1" bandRow="1">
                <a:tableStyleId>{3B4B98B0-60AC-42C2-AFA5-B58CD77FA1E5}</a:tableStyleId>
              </a:tblPr>
              <a:tblGrid>
                <a:gridCol w="337886"/>
                <a:gridCol w="369456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6699"/>
                          </a:solidFill>
                          <a:effectLst/>
                          <a:latin typeface="Courier New" pitchFamily="49" charset="0"/>
                          <a:ea typeface="Calibri"/>
                          <a:cs typeface="Courier New" pitchFamily="49" charset="0"/>
                        </a:rPr>
                        <a:t>void</a:t>
                      </a:r>
                      <a:r>
                        <a:rPr lang="en-GB" sz="1400" b="1" dirty="0" smtClean="0">
                          <a:solidFill>
                            <a:srgbClr val="00B05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foo()</a:t>
                      </a:r>
                      <a:endParaRPr lang="en-GB" sz="1400" b="1" dirty="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	</a:t>
                      </a: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rgbClr val="006699"/>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*data = </a:t>
                      </a:r>
                      <a:r>
                        <a:rPr lang="en-GB" sz="1400" b="1" dirty="0" smtClean="0">
                          <a:solidFill>
                            <a:srgbClr val="006699"/>
                          </a:solidFill>
                          <a:effectLst/>
                          <a:latin typeface="Courier New" pitchFamily="49" charset="0"/>
                          <a:ea typeface="Calibri"/>
                          <a:cs typeface="Courier New" pitchFamily="49" charset="0"/>
                        </a:rPr>
                        <a:t>new </a:t>
                      </a:r>
                      <a:r>
                        <a:rPr lang="en-GB" sz="1400" b="1" dirty="0" err="1" smtClean="0">
                          <a:solidFill>
                            <a:schemeClr val="tx1"/>
                          </a:solidFill>
                          <a:effectLst/>
                          <a:latin typeface="Courier New" pitchFamily="49" charset="0"/>
                          <a:ea typeface="Calibri"/>
                          <a:cs typeface="Courier New" pitchFamily="49" charset="0"/>
                        </a:rPr>
                        <a:t>int</a:t>
                      </a:r>
                      <a:r>
                        <a:rPr lang="en-GB" sz="1400" b="1" dirty="0" smtClean="0">
                          <a:solidFill>
                            <a:schemeClr val="tx1"/>
                          </a:solidFill>
                          <a:effectLst/>
                          <a:latin typeface="Courier New" pitchFamily="49" charset="0"/>
                          <a:ea typeface="Calibri"/>
                          <a:cs typeface="Courier New" pitchFamily="49" charset="0"/>
                        </a:rPr>
                        <a:t>[10];</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B050"/>
                          </a:solidFill>
                          <a:effectLst/>
                          <a:latin typeface="Courier New" pitchFamily="49" charset="0"/>
                          <a:ea typeface="Calibri"/>
                          <a:cs typeface="Courier New" pitchFamily="49" charset="0"/>
                        </a:rPr>
                        <a:t>	// process data</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r>
                        <a:rPr lang="en-GB" sz="1400" b="1" dirty="0" smtClean="0">
                          <a:solidFill>
                            <a:srgbClr val="00B050"/>
                          </a:solidFill>
                          <a:effectLst/>
                          <a:latin typeface="Courier New" pitchFamily="49" charset="0"/>
                          <a:ea typeface="Calibri"/>
                          <a:cs typeface="Courier New" pitchFamily="49" charset="0"/>
                        </a:rPr>
                        <a:t> // </a:t>
                      </a:r>
                      <a:r>
                        <a:rPr lang="en-GB" sz="1400" b="1" dirty="0" err="1" smtClean="0">
                          <a:solidFill>
                            <a:srgbClr val="00B050"/>
                          </a:solidFill>
                          <a:effectLst/>
                          <a:latin typeface="Courier New" pitchFamily="49" charset="0"/>
                          <a:ea typeface="Calibri"/>
                          <a:cs typeface="Courier New" pitchFamily="49" charset="0"/>
                        </a:rPr>
                        <a:t>opps</a:t>
                      </a:r>
                      <a:r>
                        <a:rPr lang="en-GB" sz="1400" b="1" dirty="0" smtClean="0">
                          <a:solidFill>
                            <a:srgbClr val="00B050"/>
                          </a:solidFill>
                          <a:effectLst/>
                          <a:latin typeface="Courier New" pitchFamily="49" charset="0"/>
                          <a:ea typeface="Calibri"/>
                          <a:cs typeface="Courier New" pitchFamily="49" charset="0"/>
                        </a:rPr>
                        <a:t>, data not released.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Box 6"/>
          <p:cNvSpPr txBox="1"/>
          <p:nvPr/>
        </p:nvSpPr>
        <p:spPr>
          <a:xfrm>
            <a:off x="179511" y="3291830"/>
            <a:ext cx="4536505" cy="1631216"/>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Over </a:t>
            </a:r>
            <a:r>
              <a:rPr lang="en-GB" sz="2000" dirty="0" smtClean="0">
                <a:solidFill>
                  <a:schemeClr val="tx1">
                    <a:lumMod val="85000"/>
                    <a:lumOff val="15000"/>
                  </a:schemeClr>
                </a:solidFill>
                <a:latin typeface="Calibri" pitchFamily="34" charset="0"/>
              </a:rPr>
              <a:t>time, </a:t>
            </a:r>
            <a:r>
              <a:rPr lang="en-GB" sz="2000" dirty="0">
                <a:solidFill>
                  <a:schemeClr val="tx1">
                    <a:lumMod val="85000"/>
                    <a:lumOff val="15000"/>
                  </a:schemeClr>
                </a:solidFill>
                <a:latin typeface="Calibri" pitchFamily="34" charset="0"/>
              </a:rPr>
              <a:t>memory leaks can </a:t>
            </a:r>
            <a:r>
              <a:rPr lang="en-GB" sz="2000" dirty="0" smtClean="0">
                <a:solidFill>
                  <a:schemeClr val="tx1">
                    <a:lumMod val="85000"/>
                    <a:lumOff val="15000"/>
                  </a:schemeClr>
                </a:solidFill>
                <a:latin typeface="Calibri" pitchFamily="34" charset="0"/>
              </a:rPr>
              <a:t>consume all </a:t>
            </a:r>
            <a:r>
              <a:rPr lang="en-GB" sz="2000" dirty="0">
                <a:solidFill>
                  <a:schemeClr val="tx1">
                    <a:lumMod val="85000"/>
                    <a:lumOff val="15000"/>
                  </a:schemeClr>
                </a:solidFill>
                <a:latin typeface="Calibri" pitchFamily="34" charset="0"/>
              </a:rPr>
              <a:t>the memory available to the application, causing a crash with an out-of-memory error. </a:t>
            </a:r>
            <a:r>
              <a:rPr lang="en-GB" sz="2000" dirty="0" smtClean="0">
                <a:solidFill>
                  <a:schemeClr val="tx1">
                    <a:lumMod val="85000"/>
                    <a:lumOff val="15000"/>
                  </a:schemeClr>
                </a:solidFill>
                <a:latin typeface="Calibri" pitchFamily="34" charset="0"/>
              </a:rPr>
              <a:t>We will return to dynamic allocation when we consider pointers.</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9302374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5004048" y="267494"/>
            <a:ext cx="3848215"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GB" sz="1800" dirty="0" smtClean="0">
                <a:solidFill>
                  <a:schemeClr val="tx1"/>
                </a:solidFill>
                <a:effectLst/>
                <a:latin typeface="Calibri" pitchFamily="34" charset="0"/>
              </a:rPr>
              <a:t>Understanding how your data is stored and arranged in memory is key to writing efficient programs.</a:t>
            </a: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r>
              <a:rPr lang="en-GB" sz="1800" dirty="0" smtClean="0">
                <a:solidFill>
                  <a:schemeClr val="tx1"/>
                </a:solidFill>
                <a:effectLst/>
                <a:latin typeface="Calibri" pitchFamily="34" charset="0"/>
              </a:rPr>
              <a:t>In C++ this comes down to understanding heap and stack storage alongside variable scope and linkage.</a:t>
            </a:r>
          </a:p>
          <a:p>
            <a:pPr marL="0" indent="0">
              <a:buFont typeface="Georgia" pitchFamily="18" charset="0"/>
              <a:buNone/>
            </a:pPr>
            <a:endParaRPr lang="en-GB" sz="1800" dirty="0">
              <a:solidFill>
                <a:schemeClr val="tx1"/>
              </a:solidFill>
              <a:effectLst/>
              <a:latin typeface="Calibri" pitchFamily="34" charset="0"/>
            </a:endParaRPr>
          </a:p>
          <a:p>
            <a:pPr marL="0" indent="0">
              <a:buNone/>
            </a:pPr>
            <a:r>
              <a:rPr lang="en-GB" sz="1800" dirty="0" smtClean="0">
                <a:solidFill>
                  <a:schemeClr val="tx1"/>
                </a:solidFill>
                <a:effectLst/>
                <a:latin typeface="Calibri" pitchFamily="34" charset="0"/>
              </a:rPr>
              <a:t>Your understanding of how data is stored will be important when we explore dynamic memory allocation and pointers in C++.</a:t>
            </a:r>
          </a:p>
          <a:p>
            <a:pPr marL="0" indent="0">
              <a:buNone/>
            </a:pP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p:txBody>
      </p:sp>
      <p:sp>
        <p:nvSpPr>
          <p:cNvPr id="7"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129488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96" y="-20538"/>
            <a:ext cx="9144000" cy="5148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4496"/>
            <a:ext cx="6984776" cy="4484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395536" y="-20538"/>
            <a:ext cx="8640960"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dirty="0" smtClean="0">
                <a:solidFill>
                  <a:schemeClr val="tx1"/>
                </a:solidFill>
                <a:effectLst/>
                <a:latin typeface="Calibri" pitchFamily="34" charset="0"/>
              </a:rPr>
              <a:t>Storage Duration and Scope</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53849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627534"/>
            <a:ext cx="4464497" cy="1323439"/>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C++ uses three </a:t>
            </a:r>
            <a:r>
              <a:rPr lang="en-GB" sz="2000" dirty="0">
                <a:solidFill>
                  <a:schemeClr val="tx1">
                    <a:lumMod val="85000"/>
                    <a:lumOff val="15000"/>
                  </a:schemeClr>
                </a:solidFill>
                <a:latin typeface="Calibri" pitchFamily="34" charset="0"/>
              </a:rPr>
              <a:t>different mechanisms </a:t>
            </a:r>
            <a:r>
              <a:rPr lang="en-GB" sz="2000" dirty="0" smtClean="0">
                <a:solidFill>
                  <a:schemeClr val="tx1">
                    <a:lumMod val="85000"/>
                    <a:lumOff val="15000"/>
                  </a:schemeClr>
                </a:solidFill>
                <a:latin typeface="Calibri" pitchFamily="34" charset="0"/>
              </a:rPr>
              <a:t>to manage memory </a:t>
            </a:r>
            <a:r>
              <a:rPr lang="en-GB" sz="2000" dirty="0">
                <a:solidFill>
                  <a:schemeClr val="tx1">
                    <a:lumMod val="85000"/>
                    <a:lumOff val="15000"/>
                  </a:schemeClr>
                </a:solidFill>
                <a:latin typeface="Calibri" pitchFamily="34" charset="0"/>
              </a:rPr>
              <a:t>associated with data </a:t>
            </a:r>
            <a:r>
              <a:rPr lang="en-GB" sz="2000" dirty="0" smtClean="0">
                <a:solidFill>
                  <a:schemeClr val="tx1">
                    <a:lumMod val="85000"/>
                    <a:lumOff val="15000"/>
                  </a:schemeClr>
                </a:solidFill>
                <a:latin typeface="Calibri" pitchFamily="34" charset="0"/>
              </a:rPr>
              <a:t>(differing </a:t>
            </a:r>
            <a:r>
              <a:rPr lang="en-GB" sz="2000" dirty="0">
                <a:solidFill>
                  <a:schemeClr val="tx1">
                    <a:lumMod val="85000"/>
                    <a:lumOff val="15000"/>
                  </a:schemeClr>
                </a:solidFill>
                <a:latin typeface="Calibri" pitchFamily="34" charset="0"/>
              </a:rPr>
              <a:t>in </a:t>
            </a:r>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method of </a:t>
            </a:r>
            <a:r>
              <a:rPr lang="en-GB" sz="2000" dirty="0" smtClean="0">
                <a:solidFill>
                  <a:schemeClr val="tx1">
                    <a:lumMod val="85000"/>
                    <a:lumOff val="15000"/>
                  </a:schemeClr>
                </a:solidFill>
                <a:latin typeface="Calibri" pitchFamily="34" charset="0"/>
              </a:rPr>
              <a:t>allocation). Namely:</a:t>
            </a:r>
            <a:endParaRPr lang="en-GB" sz="2000" dirty="0">
              <a:solidFill>
                <a:schemeClr val="tx1">
                  <a:lumMod val="85000"/>
                  <a:lumOff val="15000"/>
                </a:schemeClr>
              </a:solidFill>
              <a:latin typeface="Calibri" pitchFamily="34" charset="0"/>
            </a:endParaRPr>
          </a:p>
        </p:txBody>
      </p:sp>
      <p:graphicFrame>
        <p:nvGraphicFramePr>
          <p:cNvPr id="3" name="Diagram 2"/>
          <p:cNvGraphicFramePr/>
          <p:nvPr>
            <p:extLst>
              <p:ext uri="{D42A27DB-BD31-4B8C-83A1-F6EECF244321}">
                <p14:modId xmlns:p14="http://schemas.microsoft.com/office/powerpoint/2010/main" val="3140703366"/>
              </p:ext>
            </p:extLst>
          </p:nvPr>
        </p:nvGraphicFramePr>
        <p:xfrm>
          <a:off x="971600" y="2139702"/>
          <a:ext cx="2736304" cy="1656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79512" y="4168120"/>
            <a:ext cx="8568952"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different forms </a:t>
            </a:r>
            <a:r>
              <a:rPr lang="en-GB" sz="2000" dirty="0" smtClean="0">
                <a:solidFill>
                  <a:schemeClr val="tx1">
                    <a:lumMod val="85000"/>
                    <a:lumOff val="15000"/>
                  </a:schemeClr>
                </a:solidFill>
                <a:latin typeface="Calibri" pitchFamily="34" charset="0"/>
              </a:rPr>
              <a:t>of allocation help </a:t>
            </a:r>
            <a:r>
              <a:rPr lang="en-GB" sz="2000" dirty="0">
                <a:solidFill>
                  <a:schemeClr val="tx1">
                    <a:lumMod val="85000"/>
                    <a:lumOff val="15000"/>
                  </a:schemeClr>
                </a:solidFill>
                <a:latin typeface="Calibri" pitchFamily="34" charset="0"/>
              </a:rPr>
              <a:t>manage the varying lifespans of </a:t>
            </a:r>
            <a:r>
              <a:rPr lang="en-GB" sz="2000" dirty="0" smtClean="0">
                <a:solidFill>
                  <a:schemeClr val="tx1">
                    <a:lumMod val="85000"/>
                    <a:lumOff val="15000"/>
                  </a:schemeClr>
                </a:solidFill>
                <a:latin typeface="Calibri" pitchFamily="34" charset="0"/>
              </a:rPr>
              <a:t>data (some temporary and short lived, others persisting across the entire execution).</a:t>
            </a:r>
            <a:endParaRPr lang="en-GB" sz="2000" dirty="0">
              <a:solidFill>
                <a:schemeClr val="tx1">
                  <a:lumMod val="85000"/>
                  <a:lumOff val="15000"/>
                </a:schemeClr>
              </a:solidFill>
              <a:latin typeface="Calibri" pitchFamily="34" charset="0"/>
            </a:endParaRPr>
          </a:p>
        </p:txBody>
      </p:sp>
      <p:pic>
        <p:nvPicPr>
          <p:cNvPr id="5" name="Picture 2" descr="http://st.houzz.com/simgs/427185cb001c1ffe_4-8761/eclectic-storage-boxes.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8024" y="1059582"/>
            <a:ext cx="3938280" cy="2604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p:cNvSpPr>
          <p:nvPr/>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Linkage</a:t>
            </a:r>
            <a:endParaRPr lang="en-US" sz="2800"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50507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Storage</a:t>
            </a:r>
            <a:endParaRPr lang="en-US" sz="2800" cap="small" dirty="0">
              <a:solidFill>
                <a:schemeClr val="tx1">
                  <a:lumMod val="85000"/>
                  <a:lumOff val="15000"/>
                </a:schemeClr>
              </a:solidFill>
              <a:latin typeface="Calibri" pitchFamily="34" charset="0"/>
            </a:endParaRP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83292"/>
            <a:ext cx="5358735"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1" y="627534"/>
            <a:ext cx="3384377" cy="707886"/>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R</a:t>
            </a:r>
            <a:r>
              <a:rPr lang="en-GB" sz="2000" dirty="0" smtClean="0">
                <a:solidFill>
                  <a:schemeClr val="tx1">
                    <a:lumMod val="85000"/>
                    <a:lumOff val="15000"/>
                  </a:schemeClr>
                </a:solidFill>
                <a:latin typeface="Calibri" pitchFamily="34" charset="0"/>
              </a:rPr>
              <a:t>elated </a:t>
            </a:r>
            <a:r>
              <a:rPr lang="en-GB" sz="2000" dirty="0">
                <a:solidFill>
                  <a:schemeClr val="tx1">
                    <a:lumMod val="85000"/>
                    <a:lumOff val="15000"/>
                  </a:schemeClr>
                </a:solidFill>
                <a:latin typeface="Calibri" pitchFamily="34" charset="0"/>
              </a:rPr>
              <a:t>to storage are the notions of scope and linkage</a:t>
            </a:r>
            <a:r>
              <a:rPr lang="en-GB" sz="2000" dirty="0" smtClean="0">
                <a:solidFill>
                  <a:schemeClr val="tx1">
                    <a:lumMod val="85000"/>
                    <a:lumOff val="15000"/>
                  </a:schemeClr>
                </a:solidFill>
                <a:latin typeface="Calibri" pitchFamily="34" charset="0"/>
              </a:rPr>
              <a:t>.</a:t>
            </a:r>
          </a:p>
        </p:txBody>
      </p:sp>
      <p:graphicFrame>
        <p:nvGraphicFramePr>
          <p:cNvPr id="6" name="Diagram 5"/>
          <p:cNvGraphicFramePr/>
          <p:nvPr>
            <p:extLst>
              <p:ext uri="{D42A27DB-BD31-4B8C-83A1-F6EECF244321}">
                <p14:modId xmlns:p14="http://schemas.microsoft.com/office/powerpoint/2010/main" val="22245025"/>
              </p:ext>
            </p:extLst>
          </p:nvPr>
        </p:nvGraphicFramePr>
        <p:xfrm>
          <a:off x="435478" y="2211710"/>
          <a:ext cx="8312986" cy="2736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3941130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550" y="699542"/>
            <a:ext cx="2593987" cy="259398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9511" y="627534"/>
            <a:ext cx="6192689" cy="4401205"/>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Function parameters and ordinary variables defined inside a function use automatic </a:t>
            </a:r>
            <a:r>
              <a:rPr lang="en-GB" sz="2000" dirty="0" smtClean="0">
                <a:solidFill>
                  <a:schemeClr val="tx1">
                    <a:lumMod val="85000"/>
                    <a:lumOff val="15000"/>
                  </a:schemeClr>
                </a:solidFill>
                <a:latin typeface="Calibri" pitchFamily="34" charset="0"/>
              </a:rPr>
              <a:t>storage. They are called automatic variables (they come into existence when </a:t>
            </a:r>
            <a:r>
              <a:rPr lang="en-GB" sz="2000" dirty="0">
                <a:solidFill>
                  <a:schemeClr val="tx1">
                    <a:lumMod val="85000"/>
                    <a:lumOff val="15000"/>
                  </a:schemeClr>
                </a:solidFill>
                <a:latin typeface="Calibri" pitchFamily="34" charset="0"/>
              </a:rPr>
              <a:t>the function is called and expire when the </a:t>
            </a:r>
            <a:r>
              <a:rPr lang="en-GB" sz="2000" dirty="0" smtClean="0">
                <a:solidFill>
                  <a:schemeClr val="tx1">
                    <a:lumMod val="85000"/>
                    <a:lumOff val="15000"/>
                  </a:schemeClr>
                </a:solidFill>
                <a:latin typeface="Calibri" pitchFamily="34" charset="0"/>
              </a:rPr>
              <a:t>function (block) terminates).</a:t>
            </a:r>
            <a:endParaRPr lang="en-GB" sz="2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Automatic variables have local scope and no linkage </a:t>
            </a:r>
            <a:r>
              <a:rPr lang="en-GB" sz="2000" dirty="0" smtClean="0">
                <a:solidFill>
                  <a:schemeClr val="tx1">
                    <a:lumMod val="85000"/>
                    <a:lumOff val="15000"/>
                  </a:schemeClr>
                </a:solidFill>
                <a:latin typeface="Calibri" pitchFamily="34" charset="0"/>
              </a:rPr>
              <a:t>(only </a:t>
            </a:r>
            <a:r>
              <a:rPr lang="en-GB" sz="2000" dirty="0">
                <a:solidFill>
                  <a:schemeClr val="tx1">
                    <a:lumMod val="85000"/>
                    <a:lumOff val="15000"/>
                  </a:schemeClr>
                </a:solidFill>
                <a:latin typeface="Calibri" pitchFamily="34" charset="0"/>
              </a:rPr>
              <a:t>visible within the </a:t>
            </a:r>
            <a:r>
              <a:rPr lang="en-GB" sz="2000" dirty="0" smtClean="0">
                <a:solidFill>
                  <a:schemeClr val="tx1">
                    <a:lumMod val="85000"/>
                    <a:lumOff val="15000"/>
                  </a:schemeClr>
                </a:solidFill>
                <a:latin typeface="Calibri" pitchFamily="34" charset="0"/>
              </a:rPr>
              <a:t>defining function).</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Automatic </a:t>
            </a:r>
            <a:r>
              <a:rPr lang="en-GB" sz="2000" dirty="0" smtClean="0">
                <a:solidFill>
                  <a:schemeClr val="tx1">
                    <a:lumMod val="85000"/>
                    <a:lumOff val="15000"/>
                  </a:schemeClr>
                </a:solidFill>
                <a:latin typeface="Calibri" pitchFamily="34" charset="0"/>
              </a:rPr>
              <a:t>variables </a:t>
            </a:r>
            <a:r>
              <a:rPr lang="en-GB" sz="2000" dirty="0">
                <a:solidFill>
                  <a:schemeClr val="tx1">
                    <a:lumMod val="85000"/>
                    <a:lumOff val="15000"/>
                  </a:schemeClr>
                </a:solidFill>
                <a:latin typeface="Calibri" pitchFamily="34" charset="0"/>
              </a:rPr>
              <a:t>can be </a:t>
            </a:r>
            <a:r>
              <a:rPr lang="en-GB" sz="2000" dirty="0" smtClean="0">
                <a:solidFill>
                  <a:schemeClr val="tx1">
                    <a:lumMod val="85000"/>
                    <a:lumOff val="15000"/>
                  </a:schemeClr>
                </a:solidFill>
                <a:latin typeface="Calibri" pitchFamily="34" charset="0"/>
              </a:rPr>
              <a:t>initialised </a:t>
            </a:r>
            <a:r>
              <a:rPr lang="en-GB" sz="2000" dirty="0">
                <a:solidFill>
                  <a:schemeClr val="tx1">
                    <a:lumMod val="85000"/>
                    <a:lumOff val="15000"/>
                  </a:schemeClr>
                </a:solidFill>
                <a:latin typeface="Calibri" pitchFamily="34" charset="0"/>
              </a:rPr>
              <a:t>with any expression that can be evaluated when the declaration is reached.</a:t>
            </a:r>
          </a:p>
        </p:txBody>
      </p:sp>
      <p:graphicFrame>
        <p:nvGraphicFramePr>
          <p:cNvPr id="4" name="Table 3"/>
          <p:cNvGraphicFramePr>
            <a:graphicFrameLocks noGrp="1"/>
          </p:cNvGraphicFramePr>
          <p:nvPr>
            <p:extLst>
              <p:ext uri="{D42A27DB-BD31-4B8C-83A1-F6EECF244321}">
                <p14:modId xmlns:p14="http://schemas.microsoft.com/office/powerpoint/2010/main" val="256154324"/>
              </p:ext>
            </p:extLst>
          </p:nvPr>
        </p:nvGraphicFramePr>
        <p:xfrm>
          <a:off x="395536" y="2355726"/>
          <a:ext cx="5328592" cy="1057656"/>
        </p:xfrm>
        <a:graphic>
          <a:graphicData uri="http://schemas.openxmlformats.org/drawingml/2006/table">
            <a:tbl>
              <a:tblPr firstRow="1" firstCol="1" bandRow="1">
                <a:tableStyleId>{3B4B98B0-60AC-42C2-AFA5-B58CD77FA1E5}</a:tableStyleId>
              </a:tblPr>
              <a:tblGrid>
                <a:gridCol w="171155"/>
                <a:gridCol w="5157437"/>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70C0"/>
                          </a:solidFill>
                          <a:effectLst/>
                          <a:latin typeface="Courier New" pitchFamily="49" charset="0"/>
                          <a:ea typeface="Calibri"/>
                          <a:cs typeface="Courier New" pitchFamily="49" charset="0"/>
                        </a:rPr>
                        <a:t>void </a:t>
                      </a:r>
                      <a:r>
                        <a:rPr lang="en-GB" sz="1400" b="1" baseline="0" dirty="0" smtClean="0">
                          <a:solidFill>
                            <a:schemeClr val="tx1"/>
                          </a:solidFill>
                          <a:effectLst/>
                          <a:latin typeface="Courier New" pitchFamily="49" charset="0"/>
                          <a:ea typeface="Calibri"/>
                          <a:cs typeface="Courier New" pitchFamily="49" charset="0"/>
                        </a:rPr>
                        <a:t>foo(</a:t>
                      </a:r>
                      <a:r>
                        <a:rPr lang="en-GB" sz="1400" b="1" baseline="0" dirty="0" err="1" smtClean="0">
                          <a:solidFill>
                            <a:srgbClr val="006699"/>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 </a:t>
                      </a:r>
                      <a:r>
                        <a:rPr lang="en-GB" sz="1400" b="1" baseline="0" dirty="0" smtClean="0">
                          <a:solidFill>
                            <a:srgbClr val="00B050"/>
                          </a:solidFill>
                          <a:effectLst/>
                          <a:latin typeface="Courier New" pitchFamily="49" charset="0"/>
                          <a:ea typeface="Calibri"/>
                          <a:cs typeface="Courier New" pitchFamily="49" charset="0"/>
                        </a:rPr>
                        <a:t>// a is an automatic variable</a:t>
                      </a:r>
                      <a:r>
                        <a:rPr lang="en-GB" sz="1400" b="1" baseline="0" dirty="0" smtClean="0">
                          <a:solidFill>
                            <a:schemeClr val="tx1"/>
                          </a:solidFill>
                          <a:effectLst/>
                          <a:latin typeface="Courier New" pitchFamily="49" charset="0"/>
                          <a:ea typeface="Calibri"/>
                          <a:cs typeface="Courier New" pitchFamily="49" charset="0"/>
                        </a:rPr>
                        <a:t> </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rgbClr val="006699"/>
                          </a:solidFill>
                          <a:effectLst/>
                          <a:latin typeface="Courier New" pitchFamily="49" charset="0"/>
                          <a:ea typeface="Calibri"/>
                          <a:cs typeface="Courier New" pitchFamily="49" charset="0"/>
                        </a:rPr>
                        <a:t>int</a:t>
                      </a:r>
                      <a:r>
                        <a:rPr lang="en-GB" sz="1400" b="1" baseline="0" dirty="0" smtClean="0">
                          <a:solidFill>
                            <a:srgbClr val="006699"/>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b = 4; </a:t>
                      </a:r>
                      <a:r>
                        <a:rPr lang="en-GB" sz="1400" b="1" baseline="0" dirty="0" smtClean="0">
                          <a:solidFill>
                            <a:srgbClr val="00B050"/>
                          </a:solidFill>
                          <a:effectLst/>
                          <a:latin typeface="Courier New" pitchFamily="49" charset="0"/>
                          <a:ea typeface="Calibri"/>
                          <a:cs typeface="Courier New" pitchFamily="49" charset="0"/>
                        </a:rPr>
                        <a:t>// b is an automatic variable</a:t>
                      </a:r>
                      <a:r>
                        <a:rPr lang="en-GB" sz="1400" b="1" baseline="0" dirty="0" smtClean="0">
                          <a:solidFill>
                            <a:schemeClr val="tx1"/>
                          </a:solidFill>
                          <a:effectLst/>
                          <a:latin typeface="Courier New" pitchFamily="49" charset="0"/>
                          <a:ea typeface="Calibri"/>
                          <a:cs typeface="Courier New" pitchFamily="49" charset="0"/>
                        </a:rPr>
                        <a:t> </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7431330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1" y="627534"/>
            <a:ext cx="5976665" cy="132343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Automatic variables are allocated whenever </a:t>
            </a:r>
            <a:r>
              <a:rPr lang="en-GB" sz="2000" dirty="0" smtClean="0">
                <a:solidFill>
                  <a:schemeClr val="tx1">
                    <a:lumMod val="85000"/>
                    <a:lumOff val="15000"/>
                  </a:schemeClr>
                </a:solidFill>
                <a:latin typeface="Calibri" pitchFamily="34" charset="0"/>
              </a:rPr>
              <a:t>execution </a:t>
            </a:r>
            <a:r>
              <a:rPr lang="en-GB" sz="2000" dirty="0">
                <a:solidFill>
                  <a:schemeClr val="tx1">
                    <a:lumMod val="85000"/>
                    <a:lumOff val="15000"/>
                  </a:schemeClr>
                </a:solidFill>
                <a:latin typeface="Calibri" pitchFamily="34" charset="0"/>
              </a:rPr>
              <a:t>enters the block containing the definition and expires whenever execution leaves that block (the variables enter local scope only after the point of declaration</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2003652"/>
              </p:ext>
            </p:extLst>
          </p:nvPr>
        </p:nvGraphicFramePr>
        <p:xfrm>
          <a:off x="323528" y="2139702"/>
          <a:ext cx="5544616" cy="2620137"/>
        </p:xfrm>
        <a:graphic>
          <a:graphicData uri="http://schemas.openxmlformats.org/drawingml/2006/table">
            <a:tbl>
              <a:tblPr firstRow="1" firstCol="1" bandRow="1">
                <a:tableStyleId>{3B4B98B0-60AC-42C2-AFA5-B58CD77FA1E5}</a:tableStyleId>
              </a:tblPr>
              <a:tblGrid>
                <a:gridCol w="216024"/>
                <a:gridCol w="532859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70C0"/>
                          </a:solidFill>
                          <a:effectLst/>
                          <a:latin typeface="Courier New" pitchFamily="49" charset="0"/>
                          <a:ea typeface="Calibri"/>
                          <a:cs typeface="Courier New" pitchFamily="49" charset="0"/>
                        </a:rPr>
                        <a:t>void </a:t>
                      </a:r>
                      <a:r>
                        <a:rPr lang="en-GB" sz="1400" b="1" baseline="0" dirty="0" smtClean="0">
                          <a:solidFill>
                            <a:schemeClr val="tx1"/>
                          </a:solidFill>
                          <a:effectLst/>
                          <a:latin typeface="Courier New" pitchFamily="49" charset="0"/>
                          <a:ea typeface="Calibri"/>
                          <a:cs typeface="Courier New" pitchFamily="49" charset="0"/>
                        </a:rPr>
                        <a:t>foo(</a:t>
                      </a:r>
                      <a:r>
                        <a:rPr lang="en-GB" sz="1400" b="1" baseline="0" dirty="0" err="1" smtClean="0">
                          <a:solidFill>
                            <a:srgbClr val="006699"/>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aVal</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err="1" smtClean="0">
                          <a:solidFill>
                            <a:srgbClr val="00B050"/>
                          </a:solidFill>
                          <a:effectLst/>
                          <a:latin typeface="Courier New" pitchFamily="49" charset="0"/>
                          <a:ea typeface="Calibri"/>
                          <a:cs typeface="Courier New" pitchFamily="49" charset="0"/>
                        </a:rPr>
                        <a:t>aVal</a:t>
                      </a:r>
                      <a:r>
                        <a:rPr lang="en-GB" sz="1400" b="1" baseline="0" dirty="0" smtClean="0">
                          <a:solidFill>
                            <a:srgbClr val="00B050"/>
                          </a:solidFill>
                          <a:effectLst/>
                          <a:latin typeface="Courier New" pitchFamily="49" charset="0"/>
                          <a:ea typeface="Calibri"/>
                          <a:cs typeface="Courier New" pitchFamily="49" charset="0"/>
                        </a:rPr>
                        <a:t> allocated</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aVal</a:t>
                      </a:r>
                      <a:r>
                        <a:rPr lang="en-GB" sz="1400" b="1" baseline="0" dirty="0" smtClean="0">
                          <a:solidFill>
                            <a:schemeClr val="tx1"/>
                          </a:solidFill>
                          <a:effectLst/>
                          <a:latin typeface="Courier New" pitchFamily="49" charset="0"/>
                          <a:ea typeface="Calibri"/>
                          <a:cs typeface="Courier New" pitchFamily="49" charset="0"/>
                        </a:rPr>
                        <a:t> = 0; 	</a:t>
                      </a:r>
                      <a:r>
                        <a:rPr lang="en-GB" sz="1400" b="1" baseline="0" dirty="0" smtClean="0">
                          <a:solidFill>
                            <a:srgbClr val="00B050"/>
                          </a:solidFill>
                          <a:effectLst/>
                          <a:latin typeface="Courier New" pitchFamily="49" charset="0"/>
                          <a:ea typeface="Calibri"/>
                          <a:cs typeface="Courier New" pitchFamily="49" charset="0"/>
                        </a:rPr>
                        <a:t>// </a:t>
                      </a:r>
                      <a:r>
                        <a:rPr lang="en-GB" sz="1400" b="1" baseline="0" dirty="0" err="1" smtClean="0">
                          <a:solidFill>
                            <a:srgbClr val="00B050"/>
                          </a:solidFill>
                          <a:effectLst/>
                          <a:latin typeface="Courier New" pitchFamily="49" charset="0"/>
                          <a:ea typeface="Calibri"/>
                          <a:cs typeface="Courier New" pitchFamily="49" charset="0"/>
                        </a:rPr>
                        <a:t>aVal</a:t>
                      </a:r>
                      <a:r>
                        <a:rPr lang="en-GB" sz="1400" b="1" baseline="0" dirty="0" smtClean="0">
                          <a:solidFill>
                            <a:srgbClr val="00B050"/>
                          </a:solidFill>
                          <a:effectLst/>
                          <a:latin typeface="Courier New" pitchFamily="49" charset="0"/>
                          <a:ea typeface="Calibri"/>
                          <a:cs typeface="Courier New" pitchFamily="49" charset="0"/>
                        </a:rPr>
                        <a:t> now in scope</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 				</a:t>
                      </a:r>
                      <a:r>
                        <a:rPr lang="en-GB" sz="1400" b="1" dirty="0" smtClean="0">
                          <a:solidFill>
                            <a:srgbClr val="00B050"/>
                          </a:solidFill>
                          <a:effectLst/>
                          <a:latin typeface="Courier New" pitchFamily="49" charset="0"/>
                          <a:ea typeface="Calibri"/>
                          <a:cs typeface="Courier New" pitchFamily="49" charset="0"/>
                        </a:rPr>
                        <a:t>// </a:t>
                      </a:r>
                      <a:r>
                        <a:rPr lang="en-GB" sz="1400" b="1" dirty="0" err="1" smtClean="0">
                          <a:solidFill>
                            <a:srgbClr val="00B050"/>
                          </a:solidFill>
                          <a:effectLst/>
                          <a:latin typeface="Courier New" pitchFamily="49" charset="0"/>
                          <a:ea typeface="Calibri"/>
                          <a:cs typeface="Courier New" pitchFamily="49" charset="0"/>
                        </a:rPr>
                        <a:t>bVal</a:t>
                      </a:r>
                      <a:r>
                        <a:rPr lang="en-GB" sz="1400" b="1" dirty="0" smtClean="0">
                          <a:solidFill>
                            <a:srgbClr val="00B050"/>
                          </a:solidFill>
                          <a:effectLst/>
                          <a:latin typeface="Courier New" pitchFamily="49" charset="0"/>
                          <a:ea typeface="Calibri"/>
                          <a:cs typeface="Courier New" pitchFamily="49" charset="0"/>
                        </a:rPr>
                        <a:t> allocated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aVal</a:t>
                      </a:r>
                      <a:r>
                        <a:rPr lang="en-GB" sz="1400" b="1" baseline="0" dirty="0" smtClean="0">
                          <a:solidFill>
                            <a:schemeClr val="tx1"/>
                          </a:solidFill>
                          <a:effectLst/>
                          <a:latin typeface="Courier New" pitchFamily="49" charset="0"/>
                          <a:ea typeface="Calibri"/>
                          <a:cs typeface="Courier New" pitchFamily="49" charset="0"/>
                        </a:rPr>
                        <a:t> = 3;</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rgbClr val="006699"/>
                          </a:solidFill>
                          <a:effectLst/>
                          <a:latin typeface="Courier New" pitchFamily="49" charset="0"/>
                          <a:ea typeface="Calibri"/>
                          <a:cs typeface="Courier New" pitchFamily="49" charset="0"/>
                        </a:rPr>
                        <a:t>int</a:t>
                      </a: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bVal</a:t>
                      </a:r>
                      <a:r>
                        <a:rPr lang="en-GB" sz="1400" b="1" dirty="0" smtClean="0">
                          <a:solidFill>
                            <a:schemeClr val="tx1"/>
                          </a:solidFill>
                          <a:effectLst/>
                          <a:latin typeface="Courier New" pitchFamily="49" charset="0"/>
                          <a:ea typeface="Calibri"/>
                          <a:cs typeface="Courier New" pitchFamily="49" charset="0"/>
                        </a:rPr>
                        <a:t> = 0; 	</a:t>
                      </a:r>
                      <a:r>
                        <a:rPr lang="en-GB" sz="1400" b="1" dirty="0" smtClean="0">
                          <a:solidFill>
                            <a:srgbClr val="00B050"/>
                          </a:solidFill>
                          <a:effectLst/>
                          <a:latin typeface="Courier New" pitchFamily="49" charset="0"/>
                          <a:ea typeface="Calibri"/>
                          <a:cs typeface="Courier New" pitchFamily="49" charset="0"/>
                        </a:rPr>
                        <a:t>// </a:t>
                      </a:r>
                      <a:r>
                        <a:rPr lang="en-GB" sz="1400" b="1" dirty="0" err="1" smtClean="0">
                          <a:solidFill>
                            <a:srgbClr val="00B050"/>
                          </a:solidFill>
                          <a:effectLst/>
                          <a:latin typeface="Courier New" pitchFamily="49" charset="0"/>
                          <a:ea typeface="Calibri"/>
                          <a:cs typeface="Courier New" pitchFamily="49" charset="0"/>
                        </a:rPr>
                        <a:t>bVal</a:t>
                      </a:r>
                      <a:r>
                        <a:rPr lang="en-GB" sz="1400" b="1" baseline="0" dirty="0" smtClean="0">
                          <a:solidFill>
                            <a:srgbClr val="00B050"/>
                          </a:solidFill>
                          <a:effectLst/>
                          <a:latin typeface="Courier New" pitchFamily="49" charset="0"/>
                          <a:ea typeface="Calibri"/>
                          <a:cs typeface="Courier New" pitchFamily="49" charset="0"/>
                        </a:rPr>
                        <a:t> now in scope</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8</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 				</a:t>
                      </a:r>
                      <a:r>
                        <a:rPr lang="en-GB" sz="1400" b="1" dirty="0" smtClean="0">
                          <a:solidFill>
                            <a:srgbClr val="00B050"/>
                          </a:solidFill>
                          <a:effectLst/>
                          <a:latin typeface="Courier New" pitchFamily="49" charset="0"/>
                          <a:ea typeface="Calibri"/>
                          <a:cs typeface="Courier New" pitchFamily="49" charset="0"/>
                        </a:rPr>
                        <a:t>// </a:t>
                      </a:r>
                      <a:r>
                        <a:rPr lang="en-GB" sz="1400" b="1" dirty="0" err="1" smtClean="0">
                          <a:solidFill>
                            <a:srgbClr val="00B050"/>
                          </a:solidFill>
                          <a:effectLst/>
                          <a:latin typeface="Courier New" pitchFamily="49" charset="0"/>
                          <a:ea typeface="Calibri"/>
                          <a:cs typeface="Courier New" pitchFamily="49" charset="0"/>
                        </a:rPr>
                        <a:t>bVal</a:t>
                      </a:r>
                      <a:r>
                        <a:rPr lang="en-GB" sz="1400" b="1" dirty="0" smtClean="0">
                          <a:solidFill>
                            <a:srgbClr val="00B050"/>
                          </a:solidFill>
                          <a:effectLst/>
                          <a:latin typeface="Courier New" pitchFamily="49" charset="0"/>
                          <a:ea typeface="Calibri"/>
                          <a:cs typeface="Courier New" pitchFamily="49" charset="0"/>
                        </a:rPr>
                        <a:t> expires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9</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10</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 </a:t>
                      </a:r>
                      <a:r>
                        <a:rPr lang="en-GB" sz="1400" b="1" dirty="0" err="1" smtClean="0">
                          <a:solidFill>
                            <a:srgbClr val="00B050"/>
                          </a:solidFill>
                          <a:effectLst/>
                          <a:latin typeface="Courier New" pitchFamily="49" charset="0"/>
                          <a:ea typeface="Calibri"/>
                          <a:cs typeface="Courier New" pitchFamily="49" charset="0"/>
                        </a:rPr>
                        <a:t>aVal</a:t>
                      </a:r>
                      <a:r>
                        <a:rPr lang="en-GB" sz="1400" b="1" dirty="0" smtClean="0">
                          <a:solidFill>
                            <a:srgbClr val="00B050"/>
                          </a:solidFill>
                          <a:effectLst/>
                          <a:latin typeface="Courier New" pitchFamily="49" charset="0"/>
                          <a:ea typeface="Calibri"/>
                          <a:cs typeface="Courier New" pitchFamily="49" charset="0"/>
                        </a:rPr>
                        <a:t> expires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622" y="300303"/>
            <a:ext cx="2426835" cy="270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rot="21418641">
            <a:off x="6486168" y="892882"/>
            <a:ext cx="2251741" cy="1569660"/>
          </a:xfrm>
          <a:prstGeom prst="rect">
            <a:avLst/>
          </a:prstGeom>
          <a:noFill/>
        </p:spPr>
        <p:txBody>
          <a:bodyPr wrap="square" rtlCol="0">
            <a:spAutoFit/>
          </a:bodyPr>
          <a:lstStyle/>
          <a:p>
            <a:r>
              <a:rPr lang="en-GB" sz="2400" b="1" dirty="0">
                <a:solidFill>
                  <a:schemeClr val="tx1">
                    <a:lumMod val="85000"/>
                    <a:lumOff val="15000"/>
                  </a:schemeClr>
                </a:solidFill>
                <a:latin typeface="Buxton Sketch" pitchFamily="66" charset="0"/>
              </a:rPr>
              <a:t>Aside: </a:t>
            </a:r>
            <a:r>
              <a:rPr lang="en-GB" sz="2400" dirty="0">
                <a:solidFill>
                  <a:schemeClr val="tx1">
                    <a:lumMod val="85000"/>
                    <a:lumOff val="15000"/>
                  </a:schemeClr>
                </a:solidFill>
                <a:latin typeface="Buxton Sketch" pitchFamily="66" charset="0"/>
              </a:rPr>
              <a:t>A block is a section of code enclosed between braces. </a:t>
            </a:r>
          </a:p>
        </p:txBody>
      </p:sp>
    </p:spTree>
    <p:extLst>
      <p:ext uri="{BB962C8B-B14F-4D97-AF65-F5344CB8AC3E}">
        <p14:creationId xmlns:p14="http://schemas.microsoft.com/office/powerpoint/2010/main" val="37370666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1" y="627534"/>
            <a:ext cx="4248473" cy="393954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A </a:t>
            </a:r>
            <a:r>
              <a:rPr lang="en-GB" sz="2000" dirty="0">
                <a:solidFill>
                  <a:schemeClr val="tx1">
                    <a:lumMod val="85000"/>
                    <a:lumOff val="15000"/>
                  </a:schemeClr>
                </a:solidFill>
                <a:latin typeface="Calibri" pitchFamily="34" charset="0"/>
              </a:rPr>
              <a:t>means of easily managing </a:t>
            </a:r>
            <a:r>
              <a:rPr lang="en-GB" sz="2000" dirty="0" smtClean="0">
                <a:solidFill>
                  <a:schemeClr val="tx1">
                    <a:lumMod val="85000"/>
                    <a:lumOff val="15000"/>
                  </a:schemeClr>
                </a:solidFill>
                <a:latin typeface="Calibri" pitchFamily="34" charset="0"/>
              </a:rPr>
              <a:t>automatic variable allocation/removal </a:t>
            </a:r>
            <a:r>
              <a:rPr lang="en-GB" sz="2000" dirty="0">
                <a:solidFill>
                  <a:schemeClr val="tx1">
                    <a:lumMod val="85000"/>
                    <a:lumOff val="15000"/>
                  </a:schemeClr>
                </a:solidFill>
                <a:latin typeface="Calibri" pitchFamily="34" charset="0"/>
              </a:rPr>
              <a:t>is </a:t>
            </a:r>
            <a:r>
              <a:rPr lang="en-GB" sz="2000" dirty="0" smtClean="0">
                <a:solidFill>
                  <a:schemeClr val="tx1">
                    <a:lumMod val="85000"/>
                    <a:lumOff val="15000"/>
                  </a:schemeClr>
                </a:solidFill>
                <a:latin typeface="Calibri" pitchFamily="34" charset="0"/>
              </a:rPr>
              <a:t>required. This can be done using a stack (represented using base and top pointers).</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When </a:t>
            </a:r>
            <a:r>
              <a:rPr lang="en-GB" sz="2000" dirty="0">
                <a:solidFill>
                  <a:schemeClr val="tx1">
                    <a:lumMod val="85000"/>
                    <a:lumOff val="15000"/>
                  </a:schemeClr>
                </a:solidFill>
                <a:latin typeface="Calibri" pitchFamily="34" charset="0"/>
              </a:rPr>
              <a:t>a function is </a:t>
            </a:r>
            <a:r>
              <a:rPr lang="en-GB" sz="2000" dirty="0" smtClean="0">
                <a:solidFill>
                  <a:schemeClr val="tx1">
                    <a:lumMod val="85000"/>
                    <a:lumOff val="15000"/>
                  </a:schemeClr>
                </a:solidFill>
                <a:latin typeface="Calibri" pitchFamily="34" charset="0"/>
              </a:rPr>
              <a:t>called, automatic </a:t>
            </a:r>
            <a:r>
              <a:rPr lang="en-GB" sz="2000" dirty="0">
                <a:solidFill>
                  <a:schemeClr val="tx1">
                    <a:lumMod val="85000"/>
                    <a:lumOff val="15000"/>
                  </a:schemeClr>
                </a:solidFill>
                <a:latin typeface="Calibri" pitchFamily="34" charset="0"/>
              </a:rPr>
              <a:t>variables are added to the stack and the top pointer updated to the next free available address. When the function exits, the top pointer is reset to </a:t>
            </a:r>
            <a:r>
              <a:rPr lang="en-GB" sz="2000" dirty="0" smtClean="0">
                <a:solidFill>
                  <a:schemeClr val="tx1">
                    <a:lumMod val="85000"/>
                    <a:lumOff val="15000"/>
                  </a:schemeClr>
                </a:solidFill>
                <a:latin typeface="Calibri" pitchFamily="34" charset="0"/>
              </a:rPr>
              <a:t>its previous value (</a:t>
            </a:r>
            <a:r>
              <a:rPr lang="en-GB" sz="2000" dirty="0">
                <a:solidFill>
                  <a:schemeClr val="tx1">
                    <a:lumMod val="85000"/>
                    <a:lumOff val="15000"/>
                  </a:schemeClr>
                </a:solidFill>
                <a:latin typeface="Calibri" pitchFamily="34" charset="0"/>
              </a:rPr>
              <a:t>freeing the allocated memory).</a:t>
            </a:r>
          </a:p>
        </p:txBody>
      </p:sp>
      <p:pic>
        <p:nvPicPr>
          <p:cNvPr id="9219"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9992" y="699542"/>
            <a:ext cx="4493512"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860458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99991" y="627534"/>
            <a:ext cx="4392489" cy="3693319"/>
          </a:xfrm>
          <a:prstGeom prst="rect">
            <a:avLst/>
          </a:prstGeom>
          <a:noFill/>
        </p:spPr>
        <p:txBody>
          <a:bodyPr wrap="square" rtlCol="0">
            <a:spAutoFit/>
          </a:bodyPr>
          <a:lstStyle/>
          <a:p>
            <a:r>
              <a:rPr lang="en-GB" sz="2400" b="1" dirty="0">
                <a:solidFill>
                  <a:schemeClr val="tx1">
                    <a:lumMod val="85000"/>
                    <a:lumOff val="15000"/>
                  </a:schemeClr>
                </a:solidFill>
                <a:latin typeface="Calibri" pitchFamily="34" charset="0"/>
              </a:rPr>
              <a:t>Aside:  Register Variables</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C++ </a:t>
            </a:r>
            <a:r>
              <a:rPr lang="en-GB" sz="2000" dirty="0">
                <a:solidFill>
                  <a:schemeClr val="tx1">
                    <a:lumMod val="85000"/>
                    <a:lumOff val="15000"/>
                  </a:schemeClr>
                </a:solidFill>
                <a:latin typeface="Calibri" pitchFamily="34" charset="0"/>
              </a:rPr>
              <a:t>defines a register keyword </a:t>
            </a:r>
            <a:r>
              <a:rPr lang="en-GB" sz="2000" dirty="0" smtClean="0">
                <a:solidFill>
                  <a:schemeClr val="tx1">
                    <a:lumMod val="85000"/>
                    <a:lumOff val="15000"/>
                  </a:schemeClr>
                </a:solidFill>
                <a:latin typeface="Calibri" pitchFamily="34" charset="0"/>
              </a:rPr>
              <a:t>to request that  the compiler use a CPU register </a:t>
            </a:r>
            <a:r>
              <a:rPr lang="en-GB" sz="2000" dirty="0">
                <a:solidFill>
                  <a:schemeClr val="tx1">
                    <a:lumMod val="85000"/>
                    <a:lumOff val="15000"/>
                  </a:schemeClr>
                </a:solidFill>
                <a:latin typeface="Calibri" pitchFamily="34" charset="0"/>
              </a:rPr>
              <a:t>to store </a:t>
            </a:r>
            <a:r>
              <a:rPr lang="en-GB" sz="2000" dirty="0" smtClean="0">
                <a:solidFill>
                  <a:schemeClr val="tx1">
                    <a:lumMod val="85000"/>
                    <a:lumOff val="15000"/>
                  </a:schemeClr>
                </a:solidFill>
                <a:latin typeface="Calibri" pitchFamily="34" charset="0"/>
              </a:rPr>
              <a:t>an automatic </a:t>
            </a:r>
            <a:r>
              <a:rPr lang="en-GB" sz="2000" dirty="0">
                <a:solidFill>
                  <a:schemeClr val="tx1">
                    <a:lumMod val="85000"/>
                    <a:lumOff val="15000"/>
                  </a:schemeClr>
                </a:solidFill>
                <a:latin typeface="Calibri" pitchFamily="34" charset="0"/>
              </a:rPr>
              <a:t>variable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In C++11 this use </a:t>
            </a:r>
            <a:r>
              <a:rPr lang="en-GB" sz="2000" dirty="0" smtClean="0">
                <a:solidFill>
                  <a:schemeClr val="tx1">
                    <a:lumMod val="85000"/>
                    <a:lumOff val="15000"/>
                  </a:schemeClr>
                </a:solidFill>
                <a:latin typeface="Calibri" pitchFamily="34" charset="0"/>
              </a:rPr>
              <a:t>is now deprecated </a:t>
            </a:r>
            <a:r>
              <a:rPr lang="en-GB" sz="2000" dirty="0">
                <a:solidFill>
                  <a:schemeClr val="tx1">
                    <a:lumMod val="85000"/>
                    <a:lumOff val="15000"/>
                  </a:schemeClr>
                </a:solidFill>
                <a:latin typeface="Calibri" pitchFamily="34" charset="0"/>
              </a:rPr>
              <a:t>(the compiler will </a:t>
            </a:r>
            <a:r>
              <a:rPr lang="en-GB" sz="2000" dirty="0" smtClean="0">
                <a:solidFill>
                  <a:schemeClr val="tx1">
                    <a:lumMod val="85000"/>
                    <a:lumOff val="15000"/>
                  </a:schemeClr>
                </a:solidFill>
                <a:latin typeface="Calibri" pitchFamily="34" charset="0"/>
              </a:rPr>
              <a:t>automatically determine </a:t>
            </a:r>
            <a:r>
              <a:rPr lang="en-GB" sz="2000" dirty="0">
                <a:solidFill>
                  <a:schemeClr val="tx1">
                    <a:lumMod val="85000"/>
                    <a:lumOff val="15000"/>
                  </a:schemeClr>
                </a:solidFill>
                <a:latin typeface="Calibri" pitchFamily="34" charset="0"/>
              </a:rPr>
              <a:t>when variables are stored using registers).</a:t>
            </a:r>
          </a:p>
        </p:txBody>
      </p:sp>
      <p:pic>
        <p:nvPicPr>
          <p:cNvPr id="1229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536" y="845719"/>
            <a:ext cx="3960440" cy="3382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750249986"/>
              </p:ext>
            </p:extLst>
          </p:nvPr>
        </p:nvGraphicFramePr>
        <p:xfrm>
          <a:off x="5040051" y="2283718"/>
          <a:ext cx="2556285" cy="528828"/>
        </p:xfrm>
        <a:graphic>
          <a:graphicData uri="http://schemas.openxmlformats.org/drawingml/2006/table">
            <a:tbl>
              <a:tblPr firstRow="1" firstCol="1" bandRow="1">
                <a:tableStyleId>{3B4B98B0-60AC-42C2-AFA5-B58CD77FA1E5}</a:tableStyleId>
              </a:tblPr>
              <a:tblGrid>
                <a:gridCol w="214195"/>
                <a:gridCol w="234209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register </a:t>
                      </a: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count;</a:t>
                      </a:r>
                      <a:endParaRPr lang="en-GB" sz="1400" b="1" dirty="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GB" sz="1400" b="1" dirty="0" smtClean="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7258854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627534"/>
            <a:ext cx="5976665" cy="4247317"/>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Static variables exist for the complete duration of the program (a fixed block of memory is allocated upon program execution to hold all the static variables).</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Static variables may be </a:t>
            </a:r>
            <a:r>
              <a:rPr lang="en-GB" sz="2000" dirty="0" smtClean="0">
                <a:solidFill>
                  <a:schemeClr val="tx1">
                    <a:lumMod val="85000"/>
                    <a:lumOff val="15000"/>
                  </a:schemeClr>
                </a:solidFill>
                <a:latin typeface="Calibri" pitchFamily="34" charset="0"/>
              </a:rPr>
              <a:t>zero-initialized or undergo </a:t>
            </a:r>
            <a:r>
              <a:rPr lang="en-GB" sz="2000" dirty="0">
                <a:solidFill>
                  <a:schemeClr val="tx1">
                    <a:lumMod val="85000"/>
                    <a:lumOff val="15000"/>
                  </a:schemeClr>
                </a:solidFill>
                <a:latin typeface="Calibri" pitchFamily="34" charset="0"/>
              </a:rPr>
              <a:t>constant expression </a:t>
            </a:r>
            <a:r>
              <a:rPr lang="en-GB" sz="2000" dirty="0" smtClean="0">
                <a:solidFill>
                  <a:schemeClr val="tx1">
                    <a:lumMod val="85000"/>
                    <a:lumOff val="15000"/>
                  </a:schemeClr>
                </a:solidFill>
                <a:latin typeface="Calibri" pitchFamily="34" charset="0"/>
              </a:rPr>
              <a:t>(both compile time) or dynamic initialization (runtime). </a:t>
            </a:r>
            <a:endParaRPr lang="en-GB" sz="2000" dirty="0">
              <a:solidFill>
                <a:schemeClr val="tx1">
                  <a:lumMod val="85000"/>
                  <a:lumOff val="15000"/>
                </a:schemeClr>
              </a:solidFill>
              <a:latin typeface="Calibri" pitchFamily="34" charset="0"/>
            </a:endParaRPr>
          </a:p>
        </p:txBody>
      </p:sp>
      <p:graphicFrame>
        <p:nvGraphicFramePr>
          <p:cNvPr id="3" name="Diagram 2"/>
          <p:cNvGraphicFramePr/>
          <p:nvPr>
            <p:extLst>
              <p:ext uri="{D42A27DB-BD31-4B8C-83A1-F6EECF244321}">
                <p14:modId xmlns:p14="http://schemas.microsoft.com/office/powerpoint/2010/main" val="1553872537"/>
              </p:ext>
            </p:extLst>
          </p:nvPr>
        </p:nvGraphicFramePr>
        <p:xfrm>
          <a:off x="1403648" y="1779662"/>
          <a:ext cx="2952328" cy="180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31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2120" y="854468"/>
            <a:ext cx="3431282" cy="415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7443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7D2812F-B632-4CAA-8444-586A4FAD2991}"/>
</file>

<file path=customXml/itemProps2.xml><?xml version="1.0" encoding="utf-8"?>
<ds:datastoreItem xmlns:ds="http://schemas.openxmlformats.org/officeDocument/2006/customXml" ds:itemID="{7185F93C-6EB3-40B6-B9F4-3287CCF9D9AF}"/>
</file>

<file path=customXml/itemProps3.xml><?xml version="1.0" encoding="utf-8"?>
<ds:datastoreItem xmlns:ds="http://schemas.openxmlformats.org/officeDocument/2006/customXml" ds:itemID="{3DD4A785-3D30-4FAF-B703-883D199418A5}"/>
</file>

<file path=docProps/app.xml><?xml version="1.0" encoding="utf-8"?>
<Properties xmlns="http://schemas.openxmlformats.org/officeDocument/2006/extended-properties" xmlns:vt="http://schemas.openxmlformats.org/officeDocument/2006/docPropsVTypes">
  <Template>Slipstream</Template>
  <TotalTime>0</TotalTime>
  <Words>1427</Words>
  <Application>Microsoft Office PowerPoint</Application>
  <PresentationFormat>On-screen Show (16:9)</PresentationFormat>
  <Paragraphs>346</Paragraphs>
  <Slides>18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Buxton Sketch</vt:lpstr>
      <vt:lpstr>Calibri</vt:lpstr>
      <vt:lpstr>Courier New</vt:lpstr>
      <vt:lpstr>Georgia</vt:lpstr>
      <vt:lpstr>Times New Roman</vt:lpstr>
      <vt:lpstr>Trebuchet MS</vt: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2015-01-12T10:32:37Z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